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70" r:id="rId4"/>
    <p:sldId id="285" r:id="rId5"/>
    <p:sldId id="280" r:id="rId6"/>
    <p:sldId id="287" r:id="rId7"/>
    <p:sldId id="288" r:id="rId8"/>
    <p:sldId id="291" r:id="rId9"/>
    <p:sldId id="294" r:id="rId10"/>
    <p:sldId id="292" r:id="rId11"/>
    <p:sldId id="293" r:id="rId12"/>
    <p:sldId id="295" r:id="rId13"/>
    <p:sldId id="289" r:id="rId14"/>
    <p:sldId id="297" r:id="rId15"/>
    <p:sldId id="298" r:id="rId16"/>
    <p:sldId id="299" r:id="rId17"/>
    <p:sldId id="300" r:id="rId18"/>
    <p:sldId id="301" r:id="rId19"/>
    <p:sldId id="302" r:id="rId20"/>
    <p:sldId id="303" r:id="rId21"/>
    <p:sldId id="290" r:id="rId22"/>
    <p:sldId id="261" r:id="rId23"/>
  </p:sldIdLst>
  <p:sldSz cx="12192000" cy="6858000"/>
  <p:notesSz cx="6858000" cy="9144000"/>
  <p:embeddedFontLst>
    <p:embeddedFont>
      <p:font typeface="08서울남산체 B" panose="02020603020101020101" pitchFamily="18" charset="-127"/>
      <p:regular r:id="rId24"/>
    </p:embeddedFont>
    <p:embeddedFont>
      <p:font typeface="08서울남산체 EB" panose="02020603020101020101" pitchFamily="18" charset="-127"/>
      <p:regular r:id="rId25"/>
    </p:embeddedFont>
    <p:embeddedFont>
      <p:font typeface="08서울남산체 L" panose="02020603020101020101" pitchFamily="18" charset="-127"/>
      <p:regular r:id="rId26"/>
    </p:embeddedFont>
    <p:embeddedFont>
      <p:font typeface="맑은 고딕" panose="020B0503020000020004" pitchFamily="34" charset="-127"/>
      <p:regular r:id="rId27"/>
      <p:bold r:id="rId28"/>
    </p:embeddedFont>
    <p:embeddedFont>
      <p:font typeface="조선일보명조" panose="02030304000000000000" pitchFamily="18" charset="-128"/>
      <p:regular r:id="rId29"/>
    </p:embeddedFont>
    <p:embeddedFont>
      <p:font typeface="Impact" panose="020B0806030902050204" pitchFamily="34" charset="0"/>
      <p:regular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E76"/>
    <a:srgbClr val="595959"/>
    <a:srgbClr val="153553"/>
    <a:srgbClr val="1F4E79"/>
    <a:srgbClr val="FFC5C5"/>
    <a:srgbClr val="CFAFE7"/>
    <a:srgbClr val="B381D9"/>
    <a:srgbClr val="1C47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2" autoAdjust="0"/>
    <p:restoredTop sz="94660"/>
  </p:normalViewPr>
  <p:slideViewPr>
    <p:cSldViewPr snapToGrid="0" showGuides="1">
      <p:cViewPr>
        <p:scale>
          <a:sx n="66" d="100"/>
          <a:sy n="66" d="100"/>
        </p:scale>
        <p:origin x="144" y="93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1-E9F9-4549-9C9A-8CCADB72BC03}"/>
              </c:ext>
            </c:extLst>
          </c:dPt>
          <c:dPt>
            <c:idx val="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3-E9F9-4549-9C9A-8CCADB72BC03}"/>
              </c:ext>
            </c:extLst>
          </c:dPt>
          <c:dPt>
            <c:idx val="2"/>
            <c:bubble3D val="0"/>
            <c:spPr>
              <a:solidFill>
                <a:srgbClr val="CFAFE7"/>
              </a:solidFill>
              <a:ln w="19050">
                <a:solidFill>
                  <a:schemeClr val="lt1"/>
                </a:solidFill>
              </a:ln>
              <a:effectLst/>
            </c:spPr>
            <c:extLst>
              <c:ext xmlns:c16="http://schemas.microsoft.com/office/drawing/2014/chart" uri="{C3380CC4-5D6E-409C-BE32-E72D297353CC}">
                <c16:uniqueId val="{00000005-E9F9-4549-9C9A-8CCADB72BC03}"/>
              </c:ext>
            </c:extLst>
          </c:dPt>
          <c:cat>
            <c:strRef>
              <c:f>Sheet1!$A$2:$A$4</c:f>
              <c:strCache>
                <c:ptCount val="3"/>
                <c:pt idx="0">
                  <c:v>1~2</c:v>
                </c:pt>
                <c:pt idx="1">
                  <c:v>3~4</c:v>
                </c:pt>
                <c:pt idx="2">
                  <c:v>more than 4</c:v>
                </c:pt>
              </c:strCache>
            </c:strRef>
          </c:cat>
          <c:val>
            <c:numRef>
              <c:f>Sheet1!$B$2:$B$4</c:f>
              <c:numCache>
                <c:formatCode>General</c:formatCode>
                <c:ptCount val="3"/>
                <c:pt idx="0">
                  <c:v>23.5</c:v>
                </c:pt>
                <c:pt idx="1">
                  <c:v>22.8</c:v>
                </c:pt>
                <c:pt idx="2">
                  <c:v>38.9</c:v>
                </c:pt>
              </c:numCache>
            </c:numRef>
          </c:val>
          <c:extLst>
            <c:ext xmlns:c16="http://schemas.microsoft.com/office/drawing/2014/chart" uri="{C3380CC4-5D6E-409C-BE32-E72D297353CC}">
              <c16:uniqueId val="{00000006-E9F9-4549-9C9A-8CCADB72BC03}"/>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08서울남산체 L" panose="02020603020101020101" pitchFamily="18" charset="-127"/>
              <a:ea typeface="08서울남산체 L"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3904715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388571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261646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132898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2939342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2572282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338828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3417540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2660997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151481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06D52C71-3B52-4F0D-9491-F3C07D3CFC92}" type="datetimeFigureOut">
              <a:rPr lang="ko-KR" altLang="en-US" smtClean="0"/>
              <a:t>2019. 12. 12.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273760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4E79"/>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52C71-3B52-4F0D-9491-F3C07D3CFC92}" type="datetimeFigureOut">
              <a:rPr lang="ko-KR" altLang="en-US" smtClean="0"/>
              <a:t>2019. 12. 12.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9582F-FE53-4125-A938-2AE203D349D5}" type="slidenum">
              <a:rPr lang="ko-KR" altLang="en-US" smtClean="0"/>
              <a:t>‹#›</a:t>
            </a:fld>
            <a:endParaRPr lang="ko-KR" altLang="en-US"/>
          </a:p>
        </p:txBody>
      </p:sp>
    </p:spTree>
    <p:extLst>
      <p:ext uri="{BB962C8B-B14F-4D97-AF65-F5344CB8AC3E}">
        <p14:creationId xmlns:p14="http://schemas.microsoft.com/office/powerpoint/2010/main" val="1984845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www.youtube.com/watch?v=2ODe-preZfY&amp;t=29s" TargetMode="External"/><Relationship Id="rId1" Type="http://schemas.openxmlformats.org/officeDocument/2006/relationships/slideLayout" Target="../slideLayouts/slideLayout1.xml"/><Relationship Id="rId5" Type="http://schemas.openxmlformats.org/officeDocument/2006/relationships/image" Target="../media/image20.tiff"/><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xml"/><Relationship Id="rId5" Type="http://schemas.openxmlformats.org/officeDocument/2006/relationships/image" Target="../media/image24.tiff"/><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xml"/><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youtu.be/rJhe-7-jTKY" TargetMode="External"/><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54408"/>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p:cNvGrpSpPr/>
          <p:nvPr/>
        </p:nvGrpSpPr>
        <p:grpSpPr>
          <a:xfrm>
            <a:off x="1429295" y="2137839"/>
            <a:ext cx="9343905" cy="2008888"/>
            <a:chOff x="1429295" y="2154382"/>
            <a:chExt cx="9343905" cy="2008888"/>
          </a:xfrm>
        </p:grpSpPr>
        <p:sp>
          <p:nvSpPr>
            <p:cNvPr id="5" name="TextBox 4"/>
            <p:cNvSpPr txBox="1"/>
            <p:nvPr/>
          </p:nvSpPr>
          <p:spPr>
            <a:xfrm>
              <a:off x="1429295" y="2154382"/>
              <a:ext cx="9343905" cy="1446550"/>
            </a:xfrm>
            <a:prstGeom prst="rect">
              <a:avLst/>
            </a:prstGeom>
            <a:noFill/>
          </p:spPr>
          <p:txBody>
            <a:bodyPr wrap="none" rtlCol="0">
              <a:spAutoFit/>
            </a:bodyPr>
            <a:lstStyle/>
            <a:p>
              <a:pPr algn="ctr"/>
              <a:r>
                <a:rPr lang="en-US" altLang="ko-KR" sz="4800" dirty="0" err="1">
                  <a:solidFill>
                    <a:srgbClr val="1F4E79"/>
                  </a:solidFill>
                  <a:latin typeface="Impact" panose="020B0806030902050204" pitchFamily="34" charset="0"/>
                </a:rPr>
                <a:t>Mediger</a:t>
              </a:r>
              <a:endParaRPr lang="en-US" altLang="ko-KR" sz="4800" dirty="0">
                <a:solidFill>
                  <a:srgbClr val="1F4E79"/>
                </a:solidFill>
                <a:latin typeface="Impact" panose="020B0806030902050204" pitchFamily="34" charset="0"/>
              </a:endParaRPr>
            </a:p>
            <a:p>
              <a:pPr algn="ctr"/>
              <a:r>
                <a:rPr lang="en-US" altLang="ko-KR" sz="4000" dirty="0">
                  <a:solidFill>
                    <a:srgbClr val="1F4E79"/>
                  </a:solidFill>
                  <a:latin typeface="Impact" panose="020B0806030902050204" pitchFamily="34" charset="0"/>
                </a:rPr>
                <a:t>A Medication Alarm Service With AI Speaker</a:t>
              </a:r>
              <a:endParaRPr lang="ko-KR" altLang="en-US" sz="4000" dirty="0">
                <a:solidFill>
                  <a:srgbClr val="1F4E79"/>
                </a:solidFill>
                <a:latin typeface="Impact" panose="020B0806030902050204" pitchFamily="34" charset="0"/>
              </a:endParaRPr>
            </a:p>
          </p:txBody>
        </p:sp>
        <p:cxnSp>
          <p:nvCxnSpPr>
            <p:cNvPr id="9" name="직선 연결선 8"/>
            <p:cNvCxnSpPr>
              <a:cxnSpLocks/>
            </p:cNvCxnSpPr>
            <p:nvPr/>
          </p:nvCxnSpPr>
          <p:spPr>
            <a:xfrm flipH="1">
              <a:off x="5992729" y="3621694"/>
              <a:ext cx="275990" cy="74701"/>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26829" y="3886271"/>
              <a:ext cx="1938351" cy="276999"/>
            </a:xfrm>
            <a:prstGeom prst="rect">
              <a:avLst/>
            </a:prstGeom>
            <a:noFill/>
          </p:spPr>
          <p:txBody>
            <a:bodyPr wrap="none" rtlCol="0">
              <a:spAutoFit/>
            </a:bodyPr>
            <a:lstStyle/>
            <a:p>
              <a:pPr algn="ctr"/>
              <a:r>
                <a:rPr lang="en-US" altLang="ko-KR" sz="1200" dirty="0">
                  <a:ln>
                    <a:solidFill>
                      <a:srgbClr val="1F4E79">
                        <a:alpha val="30000"/>
                      </a:srgbClr>
                    </a:solidFill>
                  </a:ln>
                  <a:solidFill>
                    <a:srgbClr val="1F4E79"/>
                  </a:solidFill>
                  <a:latin typeface="조선일보명조" panose="02030304000000000000" pitchFamily="18" charset="-127"/>
                  <a:ea typeface="조선일보명조" panose="02030304000000000000" pitchFamily="18" charset="-127"/>
                  <a:cs typeface="조선일보명조" panose="02030304000000000000" pitchFamily="18" charset="-127"/>
                </a:rPr>
                <a:t>2019. 12. 12 / Light is LED</a:t>
              </a:r>
              <a:endParaRPr lang="ko-KR" altLang="en-US" sz="1200" dirty="0">
                <a:ln>
                  <a:solidFill>
                    <a:srgbClr val="1F4E79">
                      <a:alpha val="30000"/>
                    </a:srgbClr>
                  </a:solidFill>
                </a:ln>
                <a:solidFill>
                  <a:srgbClr val="1F4E79"/>
                </a:solidFill>
                <a:latin typeface="조선일보명조" panose="02030304000000000000" pitchFamily="18" charset="-127"/>
                <a:ea typeface="조선일보명조" panose="02030304000000000000" pitchFamily="18" charset="-127"/>
                <a:cs typeface="조선일보명조" panose="02030304000000000000" pitchFamily="18" charset="-127"/>
              </a:endParaRPr>
            </a:p>
          </p:txBody>
        </p:sp>
      </p:gr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335167" y="154408"/>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6200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rot="10800000">
            <a:off x="4631933" y="3621541"/>
            <a:ext cx="444303" cy="457708"/>
            <a:chOff x="4367662" y="2264213"/>
            <a:chExt cx="551579" cy="568221"/>
          </a:xfrm>
        </p:grpSpPr>
        <p:sp>
          <p:nvSpPr>
            <p:cNvPr id="27" name="타원 26"/>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NUGU Speaker</a:t>
            </a:r>
            <a:endParaRPr lang="ko-KR" altLang="en-US" sz="3200" dirty="0">
              <a:solidFill>
                <a:srgbClr val="1F4E79"/>
              </a:solidFill>
              <a:latin typeface="Impact" panose="020B0806030902050204" pitchFamily="34" charset="0"/>
            </a:endParaRPr>
          </a:p>
        </p:txBody>
      </p:sp>
      <p:sp>
        <p:nvSpPr>
          <p:cNvPr id="19" name="TextBox 18">
            <a:extLst>
              <a:ext uri="{FF2B5EF4-FFF2-40B4-BE49-F238E27FC236}">
                <a16:creationId xmlns:a16="http://schemas.microsoft.com/office/drawing/2014/main" id="{7C9642D7-2EAA-D04E-B500-2FF4033A377A}"/>
              </a:ext>
            </a:extLst>
          </p:cNvPr>
          <p:cNvSpPr txBox="1"/>
          <p:nvPr/>
        </p:nvSpPr>
        <p:spPr>
          <a:xfrm>
            <a:off x="2811249" y="4238182"/>
            <a:ext cx="6605359" cy="707886"/>
          </a:xfrm>
          <a:prstGeom prst="rect">
            <a:avLst/>
          </a:prstGeom>
          <a:noFill/>
        </p:spPr>
        <p:txBody>
          <a:bodyPr wrap="square" rtlCol="0">
            <a:spAutoFit/>
          </a:bodyPr>
          <a:lstStyle/>
          <a:p>
            <a:pPr algn="ctr"/>
            <a:r>
              <a:rPr lang="en-US" altLang="ko-KR" sz="4000" dirty="0">
                <a:solidFill>
                  <a:srgbClr val="2A4E76"/>
                </a:solidFill>
                <a:latin typeface="08SeoulNamsan EB" panose="02020603020101020101" pitchFamily="18" charset="-127"/>
                <a:ea typeface="08SeoulNamsan EB" panose="02020603020101020101" pitchFamily="18" charset="-127"/>
              </a:rPr>
              <a:t>04 Medicine Taken Checker</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7" name="직사각형 6">
            <a:extLst>
              <a:ext uri="{FF2B5EF4-FFF2-40B4-BE49-F238E27FC236}">
                <a16:creationId xmlns:a16="http://schemas.microsoft.com/office/drawing/2014/main" id="{39970A18-68FE-FB41-A46E-46CD8BE078DE}"/>
              </a:ext>
            </a:extLst>
          </p:cNvPr>
          <p:cNvSpPr/>
          <p:nvPr/>
        </p:nvSpPr>
        <p:spPr>
          <a:xfrm>
            <a:off x="3065929" y="5005281"/>
            <a:ext cx="6096000" cy="923330"/>
          </a:xfrm>
          <a:prstGeom prst="rect">
            <a:avLst/>
          </a:prstGeom>
        </p:spPr>
        <p:txBody>
          <a:bodyPr>
            <a:spAutoFit/>
          </a:bodyPr>
          <a:lstStyle/>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This is the case in which the user checks the medication has taken or not. It responds by telling taken medication name and not taken medication name. </a:t>
            </a:r>
            <a:endPar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pic>
        <p:nvPicPr>
          <p:cNvPr id="8" name="그림 7">
            <a:extLst>
              <a:ext uri="{FF2B5EF4-FFF2-40B4-BE49-F238E27FC236}">
                <a16:creationId xmlns:a16="http://schemas.microsoft.com/office/drawing/2014/main" id="{FAD158A2-56CC-1548-BA9E-7A78ED512989}"/>
              </a:ext>
            </a:extLst>
          </p:cNvPr>
          <p:cNvPicPr>
            <a:picLocks noChangeAspect="1"/>
          </p:cNvPicPr>
          <p:nvPr/>
        </p:nvPicPr>
        <p:blipFill>
          <a:blip r:embed="rId2"/>
          <a:stretch>
            <a:fillRect/>
          </a:stretch>
        </p:blipFill>
        <p:spPr>
          <a:xfrm>
            <a:off x="1802460" y="1832713"/>
            <a:ext cx="8587080" cy="1791792"/>
          </a:xfrm>
          <a:prstGeom prst="rect">
            <a:avLst/>
          </a:prstGeom>
        </p:spPr>
      </p:pic>
    </p:spTree>
    <p:extLst>
      <p:ext uri="{BB962C8B-B14F-4D97-AF65-F5344CB8AC3E}">
        <p14:creationId xmlns:p14="http://schemas.microsoft.com/office/powerpoint/2010/main" val="1487467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NUGU Speaker</a:t>
            </a:r>
            <a:endParaRPr lang="ko-KR" altLang="en-US" sz="3200" dirty="0">
              <a:solidFill>
                <a:srgbClr val="1F4E79"/>
              </a:solidFill>
              <a:latin typeface="Impact" panose="020B0806030902050204" pitchFamily="34" charset="0"/>
            </a:endParaRPr>
          </a:p>
        </p:txBody>
      </p:sp>
      <p:sp>
        <p:nvSpPr>
          <p:cNvPr id="19" name="TextBox 18">
            <a:extLst>
              <a:ext uri="{FF2B5EF4-FFF2-40B4-BE49-F238E27FC236}">
                <a16:creationId xmlns:a16="http://schemas.microsoft.com/office/drawing/2014/main" id="{ED5F7FB8-F0AF-5C41-942E-EE07CDC3A536}"/>
              </a:ext>
            </a:extLst>
          </p:cNvPr>
          <p:cNvSpPr txBox="1"/>
          <p:nvPr/>
        </p:nvSpPr>
        <p:spPr>
          <a:xfrm>
            <a:off x="2793320" y="3969243"/>
            <a:ext cx="6605359" cy="707886"/>
          </a:xfrm>
          <a:prstGeom prst="rect">
            <a:avLst/>
          </a:prstGeom>
          <a:noFill/>
        </p:spPr>
        <p:txBody>
          <a:bodyPr wrap="square" rtlCol="0">
            <a:spAutoFit/>
          </a:bodyPr>
          <a:lstStyle/>
          <a:p>
            <a:pPr algn="ctr"/>
            <a:r>
              <a:rPr lang="en-US" altLang="ko-KR" sz="4000" dirty="0">
                <a:solidFill>
                  <a:srgbClr val="2A4E76"/>
                </a:solidFill>
                <a:latin typeface="08SeoulNamsan EB" panose="02020603020101020101" pitchFamily="18" charset="-127"/>
                <a:ea typeface="08SeoulNamsan EB" panose="02020603020101020101" pitchFamily="18" charset="-127"/>
              </a:rPr>
              <a:t>05 Alarm Changer</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8" name="직사각형 7">
            <a:extLst>
              <a:ext uri="{FF2B5EF4-FFF2-40B4-BE49-F238E27FC236}">
                <a16:creationId xmlns:a16="http://schemas.microsoft.com/office/drawing/2014/main" id="{CFB90A46-2147-AD41-877D-9DCAEF524EFA}"/>
              </a:ext>
            </a:extLst>
          </p:cNvPr>
          <p:cNvSpPr/>
          <p:nvPr/>
        </p:nvSpPr>
        <p:spPr>
          <a:xfrm>
            <a:off x="1708633" y="4774404"/>
            <a:ext cx="8767483" cy="1200329"/>
          </a:xfrm>
          <a:prstGeom prst="rect">
            <a:avLst/>
          </a:prstGeom>
        </p:spPr>
        <p:txBody>
          <a:bodyPr wrap="square">
            <a:spAutoFit/>
          </a:bodyPr>
          <a:lstStyle/>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Alarm Changer could choose which alarm he or she wants to change by entering the alarm name. Then,</a:t>
            </a:r>
            <a:r>
              <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rPr>
              <a:t> </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Alarm Changer would choose the category to change among end date, alarm time or medicine name. If the </a:t>
            </a:r>
            <a:r>
              <a:rPr lang="en" altLang="ko-KR" dirty="0" err="1">
                <a:solidFill>
                  <a:schemeClr val="tx1">
                    <a:lumMod val="65000"/>
                    <a:lumOff val="35000"/>
                  </a:schemeClr>
                </a:solidFill>
                <a:latin typeface="08SeoulNamsan B" panose="02020603020101020101" pitchFamily="18" charset="-127"/>
                <a:ea typeface="08SeoulNamsan B" panose="02020603020101020101" pitchFamily="18" charset="-127"/>
              </a:rPr>
              <a:t>medi</a:t>
            </a:r>
            <a:r>
              <a:rPr lang="en-US" altLang="ko-KR" dirty="0">
                <a:solidFill>
                  <a:schemeClr val="tx1">
                    <a:lumMod val="65000"/>
                    <a:lumOff val="35000"/>
                  </a:schemeClr>
                </a:solidFill>
                <a:latin typeface="08SeoulNamsan B" panose="02020603020101020101" pitchFamily="18" charset="-127"/>
                <a:ea typeface="08SeoulNamsan B" panose="02020603020101020101" pitchFamily="18" charset="-127"/>
              </a:rPr>
              <a:t>cine name selected to be</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 changed, the dosage should be changed as well. </a:t>
            </a:r>
            <a:endPar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pic>
        <p:nvPicPr>
          <p:cNvPr id="9" name="그림 8">
            <a:extLst>
              <a:ext uri="{FF2B5EF4-FFF2-40B4-BE49-F238E27FC236}">
                <a16:creationId xmlns:a16="http://schemas.microsoft.com/office/drawing/2014/main" id="{1021A7C6-426E-4B45-B847-13C54193763B}"/>
              </a:ext>
            </a:extLst>
          </p:cNvPr>
          <p:cNvPicPr>
            <a:picLocks noChangeAspect="1"/>
          </p:cNvPicPr>
          <p:nvPr/>
        </p:nvPicPr>
        <p:blipFill>
          <a:blip r:embed="rId2"/>
          <a:stretch>
            <a:fillRect/>
          </a:stretch>
        </p:blipFill>
        <p:spPr>
          <a:xfrm>
            <a:off x="2552700" y="1150161"/>
            <a:ext cx="7086600" cy="2806700"/>
          </a:xfrm>
          <a:prstGeom prst="rect">
            <a:avLst/>
          </a:prstGeom>
        </p:spPr>
      </p:pic>
    </p:spTree>
    <p:extLst>
      <p:ext uri="{BB962C8B-B14F-4D97-AF65-F5344CB8AC3E}">
        <p14:creationId xmlns:p14="http://schemas.microsoft.com/office/powerpoint/2010/main" val="403529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NUGU Speaker</a:t>
            </a:r>
            <a:endParaRPr lang="ko-KR" altLang="en-US" sz="3200" dirty="0">
              <a:solidFill>
                <a:srgbClr val="1F4E79"/>
              </a:solidFill>
              <a:latin typeface="Impact" panose="020B0806030902050204" pitchFamily="34" charset="0"/>
            </a:endParaRPr>
          </a:p>
        </p:txBody>
      </p:sp>
      <p:sp>
        <p:nvSpPr>
          <p:cNvPr id="17" name="TextBox 16">
            <a:extLst>
              <a:ext uri="{FF2B5EF4-FFF2-40B4-BE49-F238E27FC236}">
                <a16:creationId xmlns:a16="http://schemas.microsoft.com/office/drawing/2014/main" id="{A3226BFB-8FF5-6044-8E9B-D3624FCC16EE}"/>
              </a:ext>
            </a:extLst>
          </p:cNvPr>
          <p:cNvSpPr txBox="1"/>
          <p:nvPr/>
        </p:nvSpPr>
        <p:spPr>
          <a:xfrm>
            <a:off x="2805512" y="3710342"/>
            <a:ext cx="6605359" cy="707886"/>
          </a:xfrm>
          <a:prstGeom prst="rect">
            <a:avLst/>
          </a:prstGeom>
          <a:noFill/>
        </p:spPr>
        <p:txBody>
          <a:bodyPr wrap="square" rtlCol="0">
            <a:spAutoFit/>
          </a:bodyPr>
          <a:lstStyle/>
          <a:p>
            <a:pPr algn="ctr"/>
            <a:r>
              <a:rPr lang="en-US" altLang="ko-KR" sz="4000" dirty="0">
                <a:solidFill>
                  <a:srgbClr val="2A4E76"/>
                </a:solidFill>
                <a:latin typeface="08SeoulNamsan EB" panose="02020603020101020101" pitchFamily="18" charset="-127"/>
                <a:ea typeface="08SeoulNamsan EB" panose="02020603020101020101" pitchFamily="18" charset="-127"/>
              </a:rPr>
              <a:t>06 Alarm </a:t>
            </a:r>
            <a:r>
              <a:rPr lang="en-US" altLang="ko-KR" sz="4000" dirty="0" err="1">
                <a:solidFill>
                  <a:srgbClr val="2A4E76"/>
                </a:solidFill>
                <a:latin typeface="08SeoulNamsan EB" panose="02020603020101020101" pitchFamily="18" charset="-127"/>
                <a:ea typeface="08SeoulNamsan EB" panose="02020603020101020101" pitchFamily="18" charset="-127"/>
              </a:rPr>
              <a:t>Deleter</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2" name="직사각형 1">
            <a:extLst>
              <a:ext uri="{FF2B5EF4-FFF2-40B4-BE49-F238E27FC236}">
                <a16:creationId xmlns:a16="http://schemas.microsoft.com/office/drawing/2014/main" id="{CB3074FE-5C66-A740-87C8-C54E9F7E9DFF}"/>
              </a:ext>
            </a:extLst>
          </p:cNvPr>
          <p:cNvSpPr/>
          <p:nvPr/>
        </p:nvSpPr>
        <p:spPr>
          <a:xfrm>
            <a:off x="3057385" y="4537151"/>
            <a:ext cx="6096000" cy="369332"/>
          </a:xfrm>
          <a:prstGeom prst="rect">
            <a:avLst/>
          </a:prstGeom>
        </p:spPr>
        <p:txBody>
          <a:bodyPr>
            <a:spAutoFit/>
          </a:bodyPr>
          <a:lstStyle/>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This is the case in which the alarm is deleted.</a:t>
            </a:r>
            <a:endPar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pic>
        <p:nvPicPr>
          <p:cNvPr id="6" name="그림 5">
            <a:extLst>
              <a:ext uri="{FF2B5EF4-FFF2-40B4-BE49-F238E27FC236}">
                <a16:creationId xmlns:a16="http://schemas.microsoft.com/office/drawing/2014/main" id="{90C262C7-3A5D-3A4B-8298-B815F05B9677}"/>
              </a:ext>
            </a:extLst>
          </p:cNvPr>
          <p:cNvPicPr>
            <a:picLocks noChangeAspect="1"/>
          </p:cNvPicPr>
          <p:nvPr/>
        </p:nvPicPr>
        <p:blipFill>
          <a:blip r:embed="rId2"/>
          <a:stretch>
            <a:fillRect/>
          </a:stretch>
        </p:blipFill>
        <p:spPr>
          <a:xfrm>
            <a:off x="1865849" y="1631205"/>
            <a:ext cx="8460302" cy="1338773"/>
          </a:xfrm>
          <a:prstGeom prst="rect">
            <a:avLst/>
          </a:prstGeom>
        </p:spPr>
      </p:pic>
    </p:spTree>
    <p:extLst>
      <p:ext uri="{BB962C8B-B14F-4D97-AF65-F5344CB8AC3E}">
        <p14:creationId xmlns:p14="http://schemas.microsoft.com/office/powerpoint/2010/main" val="158044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pic>
        <p:nvPicPr>
          <p:cNvPr id="17" name="그림 16">
            <a:hlinkClick r:id="rId2"/>
            <a:extLst>
              <a:ext uri="{FF2B5EF4-FFF2-40B4-BE49-F238E27FC236}">
                <a16:creationId xmlns:a16="http://schemas.microsoft.com/office/drawing/2014/main" id="{C67A6A53-46BA-7044-A402-43A48A00EC63}"/>
              </a:ext>
            </a:extLst>
          </p:cNvPr>
          <p:cNvPicPr>
            <a:picLocks noChangeAspect="1"/>
          </p:cNvPicPr>
          <p:nvPr/>
        </p:nvPicPr>
        <p:blipFill rotWithShape="1">
          <a:blip r:embed="rId3"/>
          <a:srcRect l="2934" t="6010" r="3777" b="3229"/>
          <a:stretch/>
        </p:blipFill>
        <p:spPr>
          <a:xfrm>
            <a:off x="9738931" y="234091"/>
            <a:ext cx="2002786" cy="666825"/>
          </a:xfrm>
          <a:prstGeom prst="rect">
            <a:avLst/>
          </a:prstGeom>
        </p:spPr>
      </p:pic>
      <p:pic>
        <p:nvPicPr>
          <p:cNvPr id="9" name="그림 8">
            <a:extLst>
              <a:ext uri="{FF2B5EF4-FFF2-40B4-BE49-F238E27FC236}">
                <a16:creationId xmlns:a16="http://schemas.microsoft.com/office/drawing/2014/main" id="{4C6259D8-CEC7-5C4B-9C51-551C484930AA}"/>
              </a:ext>
            </a:extLst>
          </p:cNvPr>
          <p:cNvPicPr>
            <a:picLocks noChangeAspect="1"/>
          </p:cNvPicPr>
          <p:nvPr/>
        </p:nvPicPr>
        <p:blipFill>
          <a:blip r:embed="rId4"/>
          <a:stretch>
            <a:fillRect/>
          </a:stretch>
        </p:blipFill>
        <p:spPr>
          <a:xfrm>
            <a:off x="2934740" y="1356090"/>
            <a:ext cx="2395248" cy="4320000"/>
          </a:xfrm>
          <a:prstGeom prst="rect">
            <a:avLst/>
          </a:prstGeom>
        </p:spPr>
      </p:pic>
      <p:pic>
        <p:nvPicPr>
          <p:cNvPr id="11" name="그림 10">
            <a:extLst>
              <a:ext uri="{FF2B5EF4-FFF2-40B4-BE49-F238E27FC236}">
                <a16:creationId xmlns:a16="http://schemas.microsoft.com/office/drawing/2014/main" id="{552CFEAC-0BA1-FC4F-ADEF-F4167057955B}"/>
              </a:ext>
            </a:extLst>
          </p:cNvPr>
          <p:cNvPicPr>
            <a:picLocks noChangeAspect="1"/>
          </p:cNvPicPr>
          <p:nvPr/>
        </p:nvPicPr>
        <p:blipFill>
          <a:blip r:embed="rId5"/>
          <a:stretch>
            <a:fillRect/>
          </a:stretch>
        </p:blipFill>
        <p:spPr>
          <a:xfrm>
            <a:off x="6992466" y="1356090"/>
            <a:ext cx="2425946" cy="4320000"/>
          </a:xfrm>
          <a:prstGeom prst="rect">
            <a:avLst/>
          </a:prstGeom>
        </p:spPr>
      </p:pic>
      <p:sp>
        <p:nvSpPr>
          <p:cNvPr id="21" name="직사각형 20">
            <a:extLst>
              <a:ext uri="{FF2B5EF4-FFF2-40B4-BE49-F238E27FC236}">
                <a16:creationId xmlns:a16="http://schemas.microsoft.com/office/drawing/2014/main" id="{BC84472F-B4BA-B941-8894-2DF41C298D75}"/>
              </a:ext>
            </a:extLst>
          </p:cNvPr>
          <p:cNvSpPr/>
          <p:nvPr/>
        </p:nvSpPr>
        <p:spPr>
          <a:xfrm>
            <a:off x="5000926" y="5965718"/>
            <a:ext cx="2199641"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01 Alarm Register</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sp>
        <p:nvSpPr>
          <p:cNvPr id="23" name="액자 22">
            <a:extLst>
              <a:ext uri="{FF2B5EF4-FFF2-40B4-BE49-F238E27FC236}">
                <a16:creationId xmlns:a16="http://schemas.microsoft.com/office/drawing/2014/main" id="{1E3A9F75-9C2A-1E41-BF00-4C3E94F3D3C2}"/>
              </a:ext>
            </a:extLst>
          </p:cNvPr>
          <p:cNvSpPr/>
          <p:nvPr/>
        </p:nvSpPr>
        <p:spPr>
          <a:xfrm>
            <a:off x="2970598" y="3429655"/>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874351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5010545" y="5965718"/>
            <a:ext cx="2180405"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03 Calendar Page</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3" name="그림 2">
            <a:extLst>
              <a:ext uri="{FF2B5EF4-FFF2-40B4-BE49-F238E27FC236}">
                <a16:creationId xmlns:a16="http://schemas.microsoft.com/office/drawing/2014/main" id="{8A5171F2-45B4-CA49-B8B0-407D7343D52B}"/>
              </a:ext>
            </a:extLst>
          </p:cNvPr>
          <p:cNvPicPr>
            <a:picLocks noChangeAspect="1"/>
          </p:cNvPicPr>
          <p:nvPr/>
        </p:nvPicPr>
        <p:blipFill>
          <a:blip r:embed="rId2"/>
          <a:stretch>
            <a:fillRect/>
          </a:stretch>
        </p:blipFill>
        <p:spPr>
          <a:xfrm>
            <a:off x="856503" y="1073022"/>
            <a:ext cx="2374900" cy="4229100"/>
          </a:xfrm>
          <a:prstGeom prst="rect">
            <a:avLst/>
          </a:prstGeom>
        </p:spPr>
      </p:pic>
      <p:pic>
        <p:nvPicPr>
          <p:cNvPr id="5" name="그림 4">
            <a:extLst>
              <a:ext uri="{FF2B5EF4-FFF2-40B4-BE49-F238E27FC236}">
                <a16:creationId xmlns:a16="http://schemas.microsoft.com/office/drawing/2014/main" id="{CADBE840-57F6-5A4C-93FD-42FECA2974BA}"/>
              </a:ext>
            </a:extLst>
          </p:cNvPr>
          <p:cNvPicPr>
            <a:picLocks noChangeAspect="1"/>
          </p:cNvPicPr>
          <p:nvPr/>
        </p:nvPicPr>
        <p:blipFill>
          <a:blip r:embed="rId3"/>
          <a:stretch>
            <a:fillRect/>
          </a:stretch>
        </p:blipFill>
        <p:spPr>
          <a:xfrm>
            <a:off x="3721097" y="1136225"/>
            <a:ext cx="2374900" cy="4229100"/>
          </a:xfrm>
          <a:prstGeom prst="rect">
            <a:avLst/>
          </a:prstGeom>
        </p:spPr>
      </p:pic>
      <p:pic>
        <p:nvPicPr>
          <p:cNvPr id="6" name="그림 5">
            <a:extLst>
              <a:ext uri="{FF2B5EF4-FFF2-40B4-BE49-F238E27FC236}">
                <a16:creationId xmlns:a16="http://schemas.microsoft.com/office/drawing/2014/main" id="{FA920468-C83F-3E48-AC9B-DB135AC9EC56}"/>
              </a:ext>
            </a:extLst>
          </p:cNvPr>
          <p:cNvPicPr>
            <a:picLocks noChangeAspect="1"/>
          </p:cNvPicPr>
          <p:nvPr/>
        </p:nvPicPr>
        <p:blipFill>
          <a:blip r:embed="rId4"/>
          <a:stretch>
            <a:fillRect/>
          </a:stretch>
        </p:blipFill>
        <p:spPr>
          <a:xfrm>
            <a:off x="6801797" y="1314450"/>
            <a:ext cx="2374900" cy="4229100"/>
          </a:xfrm>
          <a:prstGeom prst="rect">
            <a:avLst/>
          </a:prstGeom>
        </p:spPr>
      </p:pic>
      <p:pic>
        <p:nvPicPr>
          <p:cNvPr id="19" name="그림 18">
            <a:extLst>
              <a:ext uri="{FF2B5EF4-FFF2-40B4-BE49-F238E27FC236}">
                <a16:creationId xmlns:a16="http://schemas.microsoft.com/office/drawing/2014/main" id="{86A12D15-6A88-3B4A-B414-CADB3F832ACF}"/>
              </a:ext>
            </a:extLst>
          </p:cNvPr>
          <p:cNvPicPr>
            <a:picLocks noChangeAspect="1"/>
          </p:cNvPicPr>
          <p:nvPr/>
        </p:nvPicPr>
        <p:blipFill>
          <a:blip r:embed="rId5"/>
          <a:stretch>
            <a:fillRect/>
          </a:stretch>
        </p:blipFill>
        <p:spPr>
          <a:xfrm>
            <a:off x="9591552" y="1427863"/>
            <a:ext cx="2374900" cy="4229100"/>
          </a:xfrm>
          <a:prstGeom prst="rect">
            <a:avLst/>
          </a:prstGeom>
        </p:spPr>
      </p:pic>
      <p:sp>
        <p:nvSpPr>
          <p:cNvPr id="20" name="액자 19">
            <a:extLst>
              <a:ext uri="{FF2B5EF4-FFF2-40B4-BE49-F238E27FC236}">
                <a16:creationId xmlns:a16="http://schemas.microsoft.com/office/drawing/2014/main" id="{4463FA5A-1940-204B-8664-E927F7C75590}"/>
              </a:ext>
            </a:extLst>
          </p:cNvPr>
          <p:cNvSpPr/>
          <p:nvPr/>
        </p:nvSpPr>
        <p:spPr>
          <a:xfrm>
            <a:off x="998364" y="3053140"/>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
        <p:nvSpPr>
          <p:cNvPr id="22" name="액자 21">
            <a:extLst>
              <a:ext uri="{FF2B5EF4-FFF2-40B4-BE49-F238E27FC236}">
                <a16:creationId xmlns:a16="http://schemas.microsoft.com/office/drawing/2014/main" id="{7BA8AD6C-3FE8-3A49-956E-59DCBD738F2F}"/>
              </a:ext>
            </a:extLst>
          </p:cNvPr>
          <p:cNvSpPr/>
          <p:nvPr/>
        </p:nvSpPr>
        <p:spPr>
          <a:xfrm>
            <a:off x="3795352" y="3053138"/>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
        <p:nvSpPr>
          <p:cNvPr id="23" name="액자 22">
            <a:extLst>
              <a:ext uri="{FF2B5EF4-FFF2-40B4-BE49-F238E27FC236}">
                <a16:creationId xmlns:a16="http://schemas.microsoft.com/office/drawing/2014/main" id="{27606B88-2C24-9248-AD85-4FB366A51569}"/>
              </a:ext>
            </a:extLst>
          </p:cNvPr>
          <p:cNvSpPr/>
          <p:nvPr/>
        </p:nvSpPr>
        <p:spPr>
          <a:xfrm>
            <a:off x="8254899" y="3991900"/>
            <a:ext cx="882624" cy="885489"/>
          </a:xfrm>
          <a:prstGeom prst="frame">
            <a:avLst>
              <a:gd name="adj1" fmla="val 6406"/>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155486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3688875" y="5965718"/>
            <a:ext cx="4823757"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03 Medicine List Page-Register an Alarm</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7" name="그림 6">
            <a:extLst>
              <a:ext uri="{FF2B5EF4-FFF2-40B4-BE49-F238E27FC236}">
                <a16:creationId xmlns:a16="http://schemas.microsoft.com/office/drawing/2014/main" id="{A6C42EB8-645A-264B-A19A-D35C1102CAAE}"/>
              </a:ext>
            </a:extLst>
          </p:cNvPr>
          <p:cNvPicPr>
            <a:picLocks noChangeAspect="1"/>
          </p:cNvPicPr>
          <p:nvPr/>
        </p:nvPicPr>
        <p:blipFill>
          <a:blip r:embed="rId2"/>
          <a:stretch>
            <a:fillRect/>
          </a:stretch>
        </p:blipFill>
        <p:spPr>
          <a:xfrm>
            <a:off x="975936" y="1314450"/>
            <a:ext cx="2374900" cy="4229100"/>
          </a:xfrm>
          <a:prstGeom prst="rect">
            <a:avLst/>
          </a:prstGeom>
        </p:spPr>
      </p:pic>
      <p:pic>
        <p:nvPicPr>
          <p:cNvPr id="8" name="그림 7">
            <a:extLst>
              <a:ext uri="{FF2B5EF4-FFF2-40B4-BE49-F238E27FC236}">
                <a16:creationId xmlns:a16="http://schemas.microsoft.com/office/drawing/2014/main" id="{EE20582F-A2AB-7B48-9367-B4F1483465C8}"/>
              </a:ext>
            </a:extLst>
          </p:cNvPr>
          <p:cNvPicPr>
            <a:picLocks noChangeAspect="1"/>
          </p:cNvPicPr>
          <p:nvPr/>
        </p:nvPicPr>
        <p:blipFill>
          <a:blip r:embed="rId3"/>
          <a:stretch>
            <a:fillRect/>
          </a:stretch>
        </p:blipFill>
        <p:spPr>
          <a:xfrm>
            <a:off x="3662626" y="1369918"/>
            <a:ext cx="2374900" cy="4229100"/>
          </a:xfrm>
          <a:prstGeom prst="rect">
            <a:avLst/>
          </a:prstGeom>
        </p:spPr>
      </p:pic>
      <p:pic>
        <p:nvPicPr>
          <p:cNvPr id="9" name="그림 8">
            <a:extLst>
              <a:ext uri="{FF2B5EF4-FFF2-40B4-BE49-F238E27FC236}">
                <a16:creationId xmlns:a16="http://schemas.microsoft.com/office/drawing/2014/main" id="{812A592A-9DE3-A241-9B92-EE6BE825E2C9}"/>
              </a:ext>
            </a:extLst>
          </p:cNvPr>
          <p:cNvPicPr>
            <a:picLocks noChangeAspect="1"/>
          </p:cNvPicPr>
          <p:nvPr/>
        </p:nvPicPr>
        <p:blipFill>
          <a:blip r:embed="rId4"/>
          <a:stretch>
            <a:fillRect/>
          </a:stretch>
        </p:blipFill>
        <p:spPr>
          <a:xfrm>
            <a:off x="6349316" y="1314450"/>
            <a:ext cx="2374900" cy="4229100"/>
          </a:xfrm>
          <a:prstGeom prst="rect">
            <a:avLst/>
          </a:prstGeom>
        </p:spPr>
      </p:pic>
      <p:pic>
        <p:nvPicPr>
          <p:cNvPr id="10" name="그림 9">
            <a:extLst>
              <a:ext uri="{FF2B5EF4-FFF2-40B4-BE49-F238E27FC236}">
                <a16:creationId xmlns:a16="http://schemas.microsoft.com/office/drawing/2014/main" id="{B3D32438-522E-1E48-B2C1-0D86E5DD0E68}"/>
              </a:ext>
            </a:extLst>
          </p:cNvPr>
          <p:cNvPicPr>
            <a:picLocks noChangeAspect="1"/>
          </p:cNvPicPr>
          <p:nvPr/>
        </p:nvPicPr>
        <p:blipFill>
          <a:blip r:embed="rId5"/>
          <a:stretch>
            <a:fillRect/>
          </a:stretch>
        </p:blipFill>
        <p:spPr>
          <a:xfrm>
            <a:off x="9104218" y="1315373"/>
            <a:ext cx="2374900" cy="4229100"/>
          </a:xfrm>
          <a:prstGeom prst="rect">
            <a:avLst/>
          </a:prstGeom>
        </p:spPr>
      </p:pic>
      <p:sp>
        <p:nvSpPr>
          <p:cNvPr id="20" name="액자 19">
            <a:extLst>
              <a:ext uri="{FF2B5EF4-FFF2-40B4-BE49-F238E27FC236}">
                <a16:creationId xmlns:a16="http://schemas.microsoft.com/office/drawing/2014/main" id="{68AE49D2-589C-0B47-9807-EBC6F0E27A3D}"/>
              </a:ext>
            </a:extLst>
          </p:cNvPr>
          <p:cNvSpPr/>
          <p:nvPr/>
        </p:nvSpPr>
        <p:spPr>
          <a:xfrm>
            <a:off x="962506" y="4469557"/>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
        <p:nvSpPr>
          <p:cNvPr id="22" name="액자 21">
            <a:extLst>
              <a:ext uri="{FF2B5EF4-FFF2-40B4-BE49-F238E27FC236}">
                <a16:creationId xmlns:a16="http://schemas.microsoft.com/office/drawing/2014/main" id="{2C4F09DB-CFBF-CD45-ACD4-4393AECBB752}"/>
              </a:ext>
            </a:extLst>
          </p:cNvPr>
          <p:cNvSpPr/>
          <p:nvPr/>
        </p:nvSpPr>
        <p:spPr>
          <a:xfrm>
            <a:off x="3795352" y="2300109"/>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
        <p:nvSpPr>
          <p:cNvPr id="23" name="액자 22">
            <a:extLst>
              <a:ext uri="{FF2B5EF4-FFF2-40B4-BE49-F238E27FC236}">
                <a16:creationId xmlns:a16="http://schemas.microsoft.com/office/drawing/2014/main" id="{18D475F4-7AEE-4B43-8635-8FCC1811C371}"/>
              </a:ext>
            </a:extLst>
          </p:cNvPr>
          <p:cNvSpPr/>
          <p:nvPr/>
        </p:nvSpPr>
        <p:spPr>
          <a:xfrm>
            <a:off x="3795352" y="3071067"/>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49636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3688875" y="5965718"/>
            <a:ext cx="4823757"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03 Medicine List Page-Register an Alarm</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2" name="그림 1">
            <a:extLst>
              <a:ext uri="{FF2B5EF4-FFF2-40B4-BE49-F238E27FC236}">
                <a16:creationId xmlns:a16="http://schemas.microsoft.com/office/drawing/2014/main" id="{80C16D2A-B146-0D4B-B3BF-09B724BCA39C}"/>
              </a:ext>
            </a:extLst>
          </p:cNvPr>
          <p:cNvPicPr>
            <a:picLocks noChangeAspect="1"/>
          </p:cNvPicPr>
          <p:nvPr/>
        </p:nvPicPr>
        <p:blipFill>
          <a:blip r:embed="rId2"/>
          <a:stretch>
            <a:fillRect/>
          </a:stretch>
        </p:blipFill>
        <p:spPr>
          <a:xfrm>
            <a:off x="775828" y="1426536"/>
            <a:ext cx="2374900" cy="4229100"/>
          </a:xfrm>
          <a:prstGeom prst="rect">
            <a:avLst/>
          </a:prstGeom>
        </p:spPr>
      </p:pic>
      <p:pic>
        <p:nvPicPr>
          <p:cNvPr id="3" name="그림 2">
            <a:extLst>
              <a:ext uri="{FF2B5EF4-FFF2-40B4-BE49-F238E27FC236}">
                <a16:creationId xmlns:a16="http://schemas.microsoft.com/office/drawing/2014/main" id="{BB99374E-41F1-C14A-AFB4-D95061FBA2AB}"/>
              </a:ext>
            </a:extLst>
          </p:cNvPr>
          <p:cNvPicPr>
            <a:picLocks noChangeAspect="1"/>
          </p:cNvPicPr>
          <p:nvPr/>
        </p:nvPicPr>
        <p:blipFill>
          <a:blip r:embed="rId3"/>
          <a:stretch>
            <a:fillRect/>
          </a:stretch>
        </p:blipFill>
        <p:spPr>
          <a:xfrm>
            <a:off x="3381482" y="1482643"/>
            <a:ext cx="2374900" cy="4229100"/>
          </a:xfrm>
          <a:prstGeom prst="rect">
            <a:avLst/>
          </a:prstGeom>
        </p:spPr>
      </p:pic>
      <p:pic>
        <p:nvPicPr>
          <p:cNvPr id="5" name="그림 4">
            <a:extLst>
              <a:ext uri="{FF2B5EF4-FFF2-40B4-BE49-F238E27FC236}">
                <a16:creationId xmlns:a16="http://schemas.microsoft.com/office/drawing/2014/main" id="{70BE9A77-A077-6347-8C67-30008DE111A8}"/>
              </a:ext>
            </a:extLst>
          </p:cNvPr>
          <p:cNvPicPr>
            <a:picLocks noChangeAspect="1"/>
          </p:cNvPicPr>
          <p:nvPr/>
        </p:nvPicPr>
        <p:blipFill>
          <a:blip r:embed="rId4"/>
          <a:stretch>
            <a:fillRect/>
          </a:stretch>
        </p:blipFill>
        <p:spPr>
          <a:xfrm>
            <a:off x="6458781" y="1472525"/>
            <a:ext cx="2374900" cy="4229100"/>
          </a:xfrm>
          <a:prstGeom prst="rect">
            <a:avLst/>
          </a:prstGeom>
        </p:spPr>
      </p:pic>
      <p:pic>
        <p:nvPicPr>
          <p:cNvPr id="6" name="그림 5">
            <a:extLst>
              <a:ext uri="{FF2B5EF4-FFF2-40B4-BE49-F238E27FC236}">
                <a16:creationId xmlns:a16="http://schemas.microsoft.com/office/drawing/2014/main" id="{646FBBDE-9AB8-D246-856B-417954812AC6}"/>
              </a:ext>
            </a:extLst>
          </p:cNvPr>
          <p:cNvPicPr>
            <a:picLocks noChangeAspect="1"/>
          </p:cNvPicPr>
          <p:nvPr/>
        </p:nvPicPr>
        <p:blipFill>
          <a:blip r:embed="rId5"/>
          <a:stretch>
            <a:fillRect/>
          </a:stretch>
        </p:blipFill>
        <p:spPr>
          <a:xfrm>
            <a:off x="9318375" y="1500295"/>
            <a:ext cx="2374900" cy="4229100"/>
          </a:xfrm>
          <a:prstGeom prst="rect">
            <a:avLst/>
          </a:prstGeom>
        </p:spPr>
      </p:pic>
      <p:sp>
        <p:nvSpPr>
          <p:cNvPr id="20" name="액자 19">
            <a:extLst>
              <a:ext uri="{FF2B5EF4-FFF2-40B4-BE49-F238E27FC236}">
                <a16:creationId xmlns:a16="http://schemas.microsoft.com/office/drawing/2014/main" id="{2C825EA0-77DD-364A-BE1F-102EC2FE008A}"/>
              </a:ext>
            </a:extLst>
          </p:cNvPr>
          <p:cNvSpPr/>
          <p:nvPr/>
        </p:nvSpPr>
        <p:spPr>
          <a:xfrm>
            <a:off x="854934" y="3931679"/>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
        <p:nvSpPr>
          <p:cNvPr id="22" name="액자 21">
            <a:extLst>
              <a:ext uri="{FF2B5EF4-FFF2-40B4-BE49-F238E27FC236}">
                <a16:creationId xmlns:a16="http://schemas.microsoft.com/office/drawing/2014/main" id="{8DD58FA8-5769-3D49-B411-D35822C629AA}"/>
              </a:ext>
            </a:extLst>
          </p:cNvPr>
          <p:cNvSpPr/>
          <p:nvPr/>
        </p:nvSpPr>
        <p:spPr>
          <a:xfrm>
            <a:off x="6598167" y="4665991"/>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31467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3240840" y="5965718"/>
            <a:ext cx="5719836"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05 Medicine List Page-Get an Alarm Information</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6" name="그림 5">
            <a:extLst>
              <a:ext uri="{FF2B5EF4-FFF2-40B4-BE49-F238E27FC236}">
                <a16:creationId xmlns:a16="http://schemas.microsoft.com/office/drawing/2014/main" id="{646FBBDE-9AB8-D246-856B-417954812AC6}"/>
              </a:ext>
            </a:extLst>
          </p:cNvPr>
          <p:cNvPicPr>
            <a:picLocks noChangeAspect="1"/>
          </p:cNvPicPr>
          <p:nvPr/>
        </p:nvPicPr>
        <p:blipFill>
          <a:blip r:embed="rId2"/>
          <a:stretch>
            <a:fillRect/>
          </a:stretch>
        </p:blipFill>
        <p:spPr>
          <a:xfrm>
            <a:off x="3184308" y="1350963"/>
            <a:ext cx="2374900" cy="4229100"/>
          </a:xfrm>
          <a:prstGeom prst="rect">
            <a:avLst/>
          </a:prstGeom>
        </p:spPr>
      </p:pic>
      <p:pic>
        <p:nvPicPr>
          <p:cNvPr id="7" name="그림 6">
            <a:extLst>
              <a:ext uri="{FF2B5EF4-FFF2-40B4-BE49-F238E27FC236}">
                <a16:creationId xmlns:a16="http://schemas.microsoft.com/office/drawing/2014/main" id="{87268735-D366-9742-BEC9-6B03797B6C0B}"/>
              </a:ext>
            </a:extLst>
          </p:cNvPr>
          <p:cNvPicPr>
            <a:picLocks noChangeAspect="1"/>
          </p:cNvPicPr>
          <p:nvPr/>
        </p:nvPicPr>
        <p:blipFill>
          <a:blip r:embed="rId3"/>
          <a:stretch>
            <a:fillRect/>
          </a:stretch>
        </p:blipFill>
        <p:spPr>
          <a:xfrm>
            <a:off x="6551767" y="1350963"/>
            <a:ext cx="2374900" cy="4229100"/>
          </a:xfrm>
          <a:prstGeom prst="rect">
            <a:avLst/>
          </a:prstGeom>
        </p:spPr>
      </p:pic>
      <p:sp>
        <p:nvSpPr>
          <p:cNvPr id="19" name="액자 18">
            <a:extLst>
              <a:ext uri="{FF2B5EF4-FFF2-40B4-BE49-F238E27FC236}">
                <a16:creationId xmlns:a16="http://schemas.microsoft.com/office/drawing/2014/main" id="{F52596AB-9B8B-5349-A126-722801A2D2E8}"/>
              </a:ext>
            </a:extLst>
          </p:cNvPr>
          <p:cNvSpPr/>
          <p:nvPr/>
        </p:nvSpPr>
        <p:spPr>
          <a:xfrm>
            <a:off x="3240840" y="2204501"/>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2258470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3030848" y="5965718"/>
            <a:ext cx="6139822"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06 Medicine List Page-Update an Alarm Information</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7" name="그림 6">
            <a:extLst>
              <a:ext uri="{FF2B5EF4-FFF2-40B4-BE49-F238E27FC236}">
                <a16:creationId xmlns:a16="http://schemas.microsoft.com/office/drawing/2014/main" id="{87268735-D366-9742-BEC9-6B03797B6C0B}"/>
              </a:ext>
            </a:extLst>
          </p:cNvPr>
          <p:cNvPicPr>
            <a:picLocks noChangeAspect="1"/>
          </p:cNvPicPr>
          <p:nvPr/>
        </p:nvPicPr>
        <p:blipFill>
          <a:blip r:embed="rId2"/>
          <a:stretch>
            <a:fillRect/>
          </a:stretch>
        </p:blipFill>
        <p:spPr>
          <a:xfrm>
            <a:off x="3149451" y="1261614"/>
            <a:ext cx="2374900" cy="4229100"/>
          </a:xfrm>
          <a:prstGeom prst="rect">
            <a:avLst/>
          </a:prstGeom>
        </p:spPr>
      </p:pic>
      <p:pic>
        <p:nvPicPr>
          <p:cNvPr id="2" name="그림 1">
            <a:extLst>
              <a:ext uri="{FF2B5EF4-FFF2-40B4-BE49-F238E27FC236}">
                <a16:creationId xmlns:a16="http://schemas.microsoft.com/office/drawing/2014/main" id="{80526ED4-3AE2-8E4D-9952-B89CE003E7BD}"/>
              </a:ext>
            </a:extLst>
          </p:cNvPr>
          <p:cNvPicPr>
            <a:picLocks noChangeAspect="1"/>
          </p:cNvPicPr>
          <p:nvPr/>
        </p:nvPicPr>
        <p:blipFill>
          <a:blip r:embed="rId3"/>
          <a:stretch>
            <a:fillRect/>
          </a:stretch>
        </p:blipFill>
        <p:spPr>
          <a:xfrm>
            <a:off x="6857188" y="1314450"/>
            <a:ext cx="2374900" cy="4229100"/>
          </a:xfrm>
          <a:prstGeom prst="rect">
            <a:avLst/>
          </a:prstGeom>
        </p:spPr>
      </p:pic>
      <p:sp>
        <p:nvSpPr>
          <p:cNvPr id="19" name="액자 18">
            <a:extLst>
              <a:ext uri="{FF2B5EF4-FFF2-40B4-BE49-F238E27FC236}">
                <a16:creationId xmlns:a16="http://schemas.microsoft.com/office/drawing/2014/main" id="{A818F1B9-D1B0-FE4B-8787-0876B126AA71}"/>
              </a:ext>
            </a:extLst>
          </p:cNvPr>
          <p:cNvSpPr/>
          <p:nvPr/>
        </p:nvSpPr>
        <p:spPr>
          <a:xfrm>
            <a:off x="3235053" y="4554998"/>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214723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4181008" y="5965718"/>
            <a:ext cx="3839514"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06 Profile Page-Get User Profile</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3" name="그림 2">
            <a:extLst>
              <a:ext uri="{FF2B5EF4-FFF2-40B4-BE49-F238E27FC236}">
                <a16:creationId xmlns:a16="http://schemas.microsoft.com/office/drawing/2014/main" id="{6BFA9415-3CD1-1448-A580-6E916026F68F}"/>
              </a:ext>
            </a:extLst>
          </p:cNvPr>
          <p:cNvPicPr>
            <a:picLocks noChangeAspect="1"/>
          </p:cNvPicPr>
          <p:nvPr/>
        </p:nvPicPr>
        <p:blipFill>
          <a:blip r:embed="rId2"/>
          <a:stretch>
            <a:fillRect/>
          </a:stretch>
        </p:blipFill>
        <p:spPr>
          <a:xfrm>
            <a:off x="4908550" y="1314450"/>
            <a:ext cx="2374900" cy="4229100"/>
          </a:xfrm>
          <a:prstGeom prst="rect">
            <a:avLst/>
          </a:prstGeom>
        </p:spPr>
      </p:pic>
    </p:spTree>
    <p:extLst>
      <p:ext uri="{BB962C8B-B14F-4D97-AF65-F5344CB8AC3E}">
        <p14:creationId xmlns:p14="http://schemas.microsoft.com/office/powerpoint/2010/main" val="780383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4E76"/>
        </a:solidFill>
        <a:effectLst/>
      </p:bgPr>
    </p:bg>
    <p:spTree>
      <p:nvGrpSpPr>
        <p:cNvPr id="1" name=""/>
        <p:cNvGrpSpPr/>
        <p:nvPr/>
      </p:nvGrpSpPr>
      <p:grpSpPr>
        <a:xfrm>
          <a:off x="0" y="0"/>
          <a:ext cx="0" cy="0"/>
          <a:chOff x="0" y="0"/>
          <a:chExt cx="0" cy="0"/>
        </a:xfrm>
      </p:grpSpPr>
      <p:sp>
        <p:nvSpPr>
          <p:cNvPr id="4" name="직사각형 3"/>
          <p:cNvSpPr/>
          <p:nvPr/>
        </p:nvSpPr>
        <p:spPr>
          <a:xfrm>
            <a:off x="6096000" y="145531"/>
            <a:ext cx="5933552"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0" name="그룹 59"/>
          <p:cNvGrpSpPr/>
          <p:nvPr/>
        </p:nvGrpSpPr>
        <p:grpSpPr>
          <a:xfrm>
            <a:off x="6550321" y="503161"/>
            <a:ext cx="444303" cy="457708"/>
            <a:chOff x="4367662" y="2264213"/>
            <a:chExt cx="551579" cy="568221"/>
          </a:xfrm>
        </p:grpSpPr>
        <p:sp>
          <p:nvSpPr>
            <p:cNvPr id="61" name="타원 60"/>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TextBox 41">
            <a:extLst>
              <a:ext uri="{FF2B5EF4-FFF2-40B4-BE49-F238E27FC236}">
                <a16:creationId xmlns:a16="http://schemas.microsoft.com/office/drawing/2014/main" id="{14552102-CAA7-4576-A040-C6E131A57936}"/>
              </a:ext>
            </a:extLst>
          </p:cNvPr>
          <p:cNvSpPr txBox="1"/>
          <p:nvPr/>
        </p:nvSpPr>
        <p:spPr>
          <a:xfrm>
            <a:off x="6449011" y="1629428"/>
            <a:ext cx="3893475" cy="707886"/>
          </a:xfrm>
          <a:prstGeom prst="rect">
            <a:avLst/>
          </a:prstGeom>
          <a:noFill/>
        </p:spPr>
        <p:txBody>
          <a:bodyPr wrap="square" rtlCol="0">
            <a:spAutoFit/>
          </a:bodyPr>
          <a:lstStyle/>
          <a:p>
            <a:pPr algn="ctr"/>
            <a:r>
              <a:rPr lang="en-US" altLang="ko-KR" sz="4000" dirty="0">
                <a:solidFill>
                  <a:srgbClr val="1F4E79"/>
                </a:solidFill>
                <a:latin typeface="Impact" panose="020B0806030902050204" pitchFamily="34" charset="0"/>
              </a:rPr>
              <a:t>01   Background  </a:t>
            </a:r>
            <a:endParaRPr lang="ko-KR" altLang="en-US" sz="4000" dirty="0">
              <a:solidFill>
                <a:srgbClr val="1F4E79"/>
              </a:solidFill>
              <a:latin typeface="Impact" panose="020B0806030902050204" pitchFamily="34" charset="0"/>
            </a:endParaRPr>
          </a:p>
        </p:txBody>
      </p:sp>
      <p:sp>
        <p:nvSpPr>
          <p:cNvPr id="46" name="TextBox 45">
            <a:extLst>
              <a:ext uri="{FF2B5EF4-FFF2-40B4-BE49-F238E27FC236}">
                <a16:creationId xmlns:a16="http://schemas.microsoft.com/office/drawing/2014/main" id="{ADA46F8F-3456-49A6-B78A-AF86A2849746}"/>
              </a:ext>
            </a:extLst>
          </p:cNvPr>
          <p:cNvSpPr txBox="1"/>
          <p:nvPr/>
        </p:nvSpPr>
        <p:spPr>
          <a:xfrm>
            <a:off x="345571" y="254185"/>
            <a:ext cx="1646606" cy="861774"/>
          </a:xfrm>
          <a:prstGeom prst="rect">
            <a:avLst/>
          </a:prstGeom>
          <a:noFill/>
        </p:spPr>
        <p:txBody>
          <a:bodyPr wrap="none" rtlCol="0">
            <a:spAutoFit/>
          </a:bodyPr>
          <a:lstStyle/>
          <a:p>
            <a:pPr algn="ctr"/>
            <a:r>
              <a:rPr lang="en-US" altLang="ko-KR" sz="5000" dirty="0">
                <a:solidFill>
                  <a:schemeClr val="bg1"/>
                </a:solidFill>
                <a:latin typeface="Impact" panose="020B0806030902050204" pitchFamily="34" charset="0"/>
              </a:rPr>
              <a:t>INDEX</a:t>
            </a:r>
            <a:endParaRPr lang="ko-KR" altLang="en-US" sz="5000" dirty="0">
              <a:solidFill>
                <a:schemeClr val="bg1"/>
              </a:solidFill>
              <a:latin typeface="Impact" panose="020B0806030902050204" pitchFamily="34" charset="0"/>
            </a:endParaRPr>
          </a:p>
        </p:txBody>
      </p:sp>
      <p:sp>
        <p:nvSpPr>
          <p:cNvPr id="48" name="TextBox 47">
            <a:extLst>
              <a:ext uri="{FF2B5EF4-FFF2-40B4-BE49-F238E27FC236}">
                <a16:creationId xmlns:a16="http://schemas.microsoft.com/office/drawing/2014/main" id="{04DF7EB8-2D76-4125-BB8A-0DBF386A3E8A}"/>
              </a:ext>
            </a:extLst>
          </p:cNvPr>
          <p:cNvSpPr txBox="1"/>
          <p:nvPr/>
        </p:nvSpPr>
        <p:spPr>
          <a:xfrm>
            <a:off x="6342477" y="2477917"/>
            <a:ext cx="3403997" cy="707886"/>
          </a:xfrm>
          <a:prstGeom prst="rect">
            <a:avLst/>
          </a:prstGeom>
          <a:noFill/>
        </p:spPr>
        <p:txBody>
          <a:bodyPr wrap="square" rtlCol="0">
            <a:spAutoFit/>
          </a:bodyPr>
          <a:lstStyle/>
          <a:p>
            <a:pPr algn="ctr"/>
            <a:r>
              <a:rPr lang="en-US" altLang="ko-KR" sz="4000" dirty="0">
                <a:solidFill>
                  <a:srgbClr val="1F4E79"/>
                </a:solidFill>
                <a:latin typeface="Impact" panose="020B0806030902050204" pitchFamily="34" charset="0"/>
              </a:rPr>
              <a:t>02   </a:t>
            </a:r>
            <a:r>
              <a:rPr lang="en-US" altLang="ko-KR" sz="4000" dirty="0" err="1">
                <a:solidFill>
                  <a:srgbClr val="1F4E79"/>
                </a:solidFill>
                <a:latin typeface="Impact" panose="020B0806030902050204" pitchFamily="34" charset="0"/>
              </a:rPr>
              <a:t>Mediger</a:t>
            </a:r>
            <a:endParaRPr lang="ko-KR" altLang="en-US" sz="4000" dirty="0">
              <a:solidFill>
                <a:srgbClr val="1F4E79"/>
              </a:solidFill>
              <a:latin typeface="Impact" panose="020B0806030902050204" pitchFamily="34" charset="0"/>
            </a:endParaRPr>
          </a:p>
        </p:txBody>
      </p:sp>
      <p:grpSp>
        <p:nvGrpSpPr>
          <p:cNvPr id="49" name="그룹 59">
            <a:extLst>
              <a:ext uri="{FF2B5EF4-FFF2-40B4-BE49-F238E27FC236}">
                <a16:creationId xmlns:a16="http://schemas.microsoft.com/office/drawing/2014/main" id="{936ADEC7-C717-4D07-8586-D0DB251C8CC1}"/>
              </a:ext>
            </a:extLst>
          </p:cNvPr>
          <p:cNvGrpSpPr/>
          <p:nvPr/>
        </p:nvGrpSpPr>
        <p:grpSpPr>
          <a:xfrm>
            <a:off x="10742061" y="5458381"/>
            <a:ext cx="444303" cy="457708"/>
            <a:chOff x="4367662" y="2264213"/>
            <a:chExt cx="551579" cy="568221"/>
          </a:xfrm>
        </p:grpSpPr>
        <p:sp>
          <p:nvSpPr>
            <p:cNvPr id="50" name="타원 60">
              <a:extLst>
                <a:ext uri="{FF2B5EF4-FFF2-40B4-BE49-F238E27FC236}">
                  <a16:creationId xmlns:a16="http://schemas.microsoft.com/office/drawing/2014/main" id="{B0D556E3-FAF1-46A0-B8AA-1F82FE2EDEB7}"/>
                </a:ext>
              </a:extLst>
            </p:cNvPr>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1">
              <a:extLst>
                <a:ext uri="{FF2B5EF4-FFF2-40B4-BE49-F238E27FC236}">
                  <a16:creationId xmlns:a16="http://schemas.microsoft.com/office/drawing/2014/main" id="{5AFA6780-C0CA-4464-B8F5-F9A3E168B5DE}"/>
                </a:ext>
              </a:extLst>
            </p:cNvPr>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2">
              <a:extLst>
                <a:ext uri="{FF2B5EF4-FFF2-40B4-BE49-F238E27FC236}">
                  <a16:creationId xmlns:a16="http://schemas.microsoft.com/office/drawing/2014/main" id="{A42D3A48-EABD-4677-B209-802F0F9BD4F2}"/>
                </a:ext>
              </a:extLst>
            </p:cNvPr>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B983FC37-ADC4-4D5A-B23E-20771C59BF91}"/>
              </a:ext>
            </a:extLst>
          </p:cNvPr>
          <p:cNvSpPr txBox="1"/>
          <p:nvPr/>
        </p:nvSpPr>
        <p:spPr>
          <a:xfrm>
            <a:off x="6575905" y="4563291"/>
            <a:ext cx="3505644" cy="707886"/>
          </a:xfrm>
          <a:prstGeom prst="rect">
            <a:avLst/>
          </a:prstGeom>
          <a:noFill/>
        </p:spPr>
        <p:txBody>
          <a:bodyPr wrap="square" rtlCol="0">
            <a:spAutoFit/>
          </a:bodyPr>
          <a:lstStyle/>
          <a:p>
            <a:pPr algn="ctr"/>
            <a:r>
              <a:rPr lang="en-US" altLang="ko-KR" sz="4000" dirty="0">
                <a:solidFill>
                  <a:srgbClr val="1F4E79"/>
                </a:solidFill>
                <a:latin typeface="Impact" panose="020B0806030902050204" pitchFamily="34" charset="0"/>
              </a:rPr>
              <a:t>03  Conclusion</a:t>
            </a:r>
            <a:endParaRPr lang="ko-KR" altLang="en-US" sz="4000" dirty="0">
              <a:solidFill>
                <a:srgbClr val="1F4E79"/>
              </a:solidFill>
              <a:latin typeface="Impact" panose="020B0806030902050204" pitchFamily="34" charset="0"/>
            </a:endParaRPr>
          </a:p>
        </p:txBody>
      </p:sp>
      <p:grpSp>
        <p:nvGrpSpPr>
          <p:cNvPr id="2" name="Group 1">
            <a:extLst>
              <a:ext uri="{FF2B5EF4-FFF2-40B4-BE49-F238E27FC236}">
                <a16:creationId xmlns:a16="http://schemas.microsoft.com/office/drawing/2014/main" id="{CDF14B19-5A0A-432E-923A-2CA9E32C095B}"/>
              </a:ext>
            </a:extLst>
          </p:cNvPr>
          <p:cNvGrpSpPr/>
          <p:nvPr/>
        </p:nvGrpSpPr>
        <p:grpSpPr>
          <a:xfrm>
            <a:off x="7641217" y="3221310"/>
            <a:ext cx="3997408" cy="1248924"/>
            <a:chOff x="7641217" y="3221310"/>
            <a:chExt cx="3997408" cy="1248924"/>
          </a:xfrm>
        </p:grpSpPr>
        <p:sp>
          <p:nvSpPr>
            <p:cNvPr id="15" name="TextBox 14">
              <a:extLst>
                <a:ext uri="{FF2B5EF4-FFF2-40B4-BE49-F238E27FC236}">
                  <a16:creationId xmlns:a16="http://schemas.microsoft.com/office/drawing/2014/main" id="{8CFD86EE-9D5F-4415-AC1A-FA88F0934F1E}"/>
                </a:ext>
              </a:extLst>
            </p:cNvPr>
            <p:cNvSpPr txBox="1"/>
            <p:nvPr/>
          </p:nvSpPr>
          <p:spPr>
            <a:xfrm>
              <a:off x="7643101" y="3221310"/>
              <a:ext cx="3074801" cy="400110"/>
            </a:xfrm>
            <a:prstGeom prst="rect">
              <a:avLst/>
            </a:prstGeom>
            <a:noFill/>
          </p:spPr>
          <p:txBody>
            <a:bodyPr wrap="square" rtlCol="0">
              <a:spAutoFit/>
            </a:bodyPr>
            <a:lstStyle/>
            <a:p>
              <a:r>
                <a:rPr lang="en-US" altLang="ko-KR" sz="2000" dirty="0">
                  <a:solidFill>
                    <a:srgbClr val="1F4E79"/>
                  </a:solidFill>
                  <a:latin typeface="08서울남산체 L" panose="02020603020101020101" pitchFamily="18" charset="-127"/>
                  <a:ea typeface="08서울남산체 L" panose="02020603020101020101" pitchFamily="18" charset="-127"/>
                </a:rPr>
                <a:t>- Overall Architecture</a:t>
              </a:r>
              <a:endParaRPr lang="ko-KR" altLang="en-US" sz="2000" dirty="0">
                <a:solidFill>
                  <a:srgbClr val="1F4E79"/>
                </a:solidFill>
                <a:latin typeface="08서울남산체 L" panose="02020603020101020101" pitchFamily="18" charset="-127"/>
                <a:ea typeface="08서울남산체 L" panose="02020603020101020101" pitchFamily="18" charset="-127"/>
              </a:endParaRPr>
            </a:p>
          </p:txBody>
        </p:sp>
        <p:sp>
          <p:nvSpPr>
            <p:cNvPr id="16" name="TextBox 15">
              <a:extLst>
                <a:ext uri="{FF2B5EF4-FFF2-40B4-BE49-F238E27FC236}">
                  <a16:creationId xmlns:a16="http://schemas.microsoft.com/office/drawing/2014/main" id="{661FCB31-B7AB-49BC-A693-02F5D2E38643}"/>
                </a:ext>
              </a:extLst>
            </p:cNvPr>
            <p:cNvSpPr txBox="1"/>
            <p:nvPr/>
          </p:nvSpPr>
          <p:spPr>
            <a:xfrm>
              <a:off x="7641217" y="3651506"/>
              <a:ext cx="3997408" cy="400110"/>
            </a:xfrm>
            <a:prstGeom prst="rect">
              <a:avLst/>
            </a:prstGeom>
            <a:noFill/>
          </p:spPr>
          <p:txBody>
            <a:bodyPr wrap="square" rtlCol="0">
              <a:spAutoFit/>
            </a:bodyPr>
            <a:lstStyle/>
            <a:p>
              <a:r>
                <a:rPr lang="en-US" altLang="ko-KR" sz="2000" dirty="0">
                  <a:solidFill>
                    <a:srgbClr val="1F4E79"/>
                  </a:solidFill>
                  <a:latin typeface="08서울남산체 L" panose="02020603020101020101" pitchFamily="18" charset="-127"/>
                  <a:ea typeface="08서울남산체 L" panose="02020603020101020101" pitchFamily="18" charset="-127"/>
                </a:rPr>
                <a:t>- </a:t>
              </a:r>
              <a:r>
                <a:rPr lang="en-US" altLang="ko-KR" sz="2000" dirty="0" err="1">
                  <a:solidFill>
                    <a:srgbClr val="1F4E79"/>
                  </a:solidFill>
                  <a:latin typeface="08서울남산체 L" panose="02020603020101020101" pitchFamily="18" charset="-127"/>
                  <a:ea typeface="08서울남산체 L" panose="02020603020101020101" pitchFamily="18" charset="-127"/>
                </a:rPr>
                <a:t>Mediger</a:t>
              </a:r>
              <a:r>
                <a:rPr lang="en-US" altLang="ko-KR" sz="2000" dirty="0">
                  <a:solidFill>
                    <a:srgbClr val="1F4E79"/>
                  </a:solidFill>
                  <a:latin typeface="08서울남산체 L" panose="02020603020101020101" pitchFamily="18" charset="-127"/>
                  <a:ea typeface="08서울남산체 L" panose="02020603020101020101" pitchFamily="18" charset="-127"/>
                </a:rPr>
                <a:t> with NUGU speaker </a:t>
              </a:r>
              <a:endParaRPr lang="ko-KR" altLang="en-US" sz="2000" dirty="0">
                <a:solidFill>
                  <a:srgbClr val="1F4E79"/>
                </a:solidFill>
                <a:latin typeface="08서울남산체 L" panose="02020603020101020101" pitchFamily="18" charset="-127"/>
                <a:ea typeface="08서울남산체 L" panose="02020603020101020101" pitchFamily="18" charset="-127"/>
              </a:endParaRPr>
            </a:p>
          </p:txBody>
        </p:sp>
        <p:sp>
          <p:nvSpPr>
            <p:cNvPr id="17" name="TextBox 16">
              <a:extLst>
                <a:ext uri="{FF2B5EF4-FFF2-40B4-BE49-F238E27FC236}">
                  <a16:creationId xmlns:a16="http://schemas.microsoft.com/office/drawing/2014/main" id="{5A37E186-D0BE-4E6C-90C6-3DFEAFD1E30E}"/>
                </a:ext>
              </a:extLst>
            </p:cNvPr>
            <p:cNvSpPr txBox="1"/>
            <p:nvPr/>
          </p:nvSpPr>
          <p:spPr>
            <a:xfrm>
              <a:off x="7650909" y="4070124"/>
              <a:ext cx="3535455" cy="400110"/>
            </a:xfrm>
            <a:prstGeom prst="rect">
              <a:avLst/>
            </a:prstGeom>
            <a:noFill/>
          </p:spPr>
          <p:txBody>
            <a:bodyPr wrap="square" rtlCol="0">
              <a:spAutoFit/>
            </a:bodyPr>
            <a:lstStyle/>
            <a:p>
              <a:r>
                <a:rPr lang="en-US" altLang="ko-KR" sz="2000" dirty="0">
                  <a:solidFill>
                    <a:srgbClr val="1F4E79"/>
                  </a:solidFill>
                  <a:latin typeface="08서울남산체 L" panose="02020603020101020101" pitchFamily="18" charset="-127"/>
                  <a:ea typeface="08서울남산체 L" panose="02020603020101020101" pitchFamily="18" charset="-127"/>
                </a:rPr>
                <a:t>- </a:t>
              </a:r>
              <a:r>
                <a:rPr lang="en-US" altLang="ko-KR" sz="2000" dirty="0" err="1">
                  <a:solidFill>
                    <a:srgbClr val="1F4E79"/>
                  </a:solidFill>
                  <a:latin typeface="08서울남산체 L" panose="02020603020101020101" pitchFamily="18" charset="-127"/>
                  <a:ea typeface="08서울남산체 L" panose="02020603020101020101" pitchFamily="18" charset="-127"/>
                </a:rPr>
                <a:t>Mediger</a:t>
              </a:r>
              <a:r>
                <a:rPr lang="en-US" altLang="ko-KR" sz="2000" dirty="0">
                  <a:solidFill>
                    <a:srgbClr val="1F4E79"/>
                  </a:solidFill>
                  <a:latin typeface="08서울남산체 L" panose="02020603020101020101" pitchFamily="18" charset="-127"/>
                  <a:ea typeface="08서울남산체 L" panose="02020603020101020101" pitchFamily="18" charset="-127"/>
                </a:rPr>
                <a:t> with Mobile App</a:t>
              </a:r>
              <a:endParaRPr lang="ko-KR" altLang="en-US" sz="2000" dirty="0">
                <a:solidFill>
                  <a:srgbClr val="1F4E79"/>
                </a:solidFill>
                <a:latin typeface="08서울남산체 L" panose="02020603020101020101" pitchFamily="18" charset="-127"/>
                <a:ea typeface="08서울남산체 L" panose="02020603020101020101" pitchFamily="18" charset="-127"/>
              </a:endParaRPr>
            </a:p>
          </p:txBody>
        </p:sp>
      </p:grpSp>
    </p:spTree>
    <p:extLst>
      <p:ext uri="{BB962C8B-B14F-4D97-AF65-F5344CB8AC3E}">
        <p14:creationId xmlns:p14="http://schemas.microsoft.com/office/powerpoint/2010/main" val="370135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Mobile Application</a:t>
            </a:r>
            <a:endParaRPr lang="ko-KR" altLang="en-US" sz="3200" dirty="0">
              <a:solidFill>
                <a:srgbClr val="1F4E79"/>
              </a:solidFill>
              <a:latin typeface="Impact" panose="020B0806030902050204" pitchFamily="34" charset="0"/>
            </a:endParaRPr>
          </a:p>
        </p:txBody>
      </p:sp>
      <p:sp>
        <p:nvSpPr>
          <p:cNvPr id="21" name="직사각형 20">
            <a:extLst>
              <a:ext uri="{FF2B5EF4-FFF2-40B4-BE49-F238E27FC236}">
                <a16:creationId xmlns:a16="http://schemas.microsoft.com/office/drawing/2014/main" id="{BC84472F-B4BA-B941-8894-2DF41C298D75}"/>
              </a:ext>
            </a:extLst>
          </p:cNvPr>
          <p:cNvSpPr/>
          <p:nvPr/>
        </p:nvSpPr>
        <p:spPr>
          <a:xfrm>
            <a:off x="3971016" y="5965718"/>
            <a:ext cx="4259499" cy="400110"/>
          </a:xfrm>
          <a:prstGeom prst="rect">
            <a:avLst/>
          </a:prstGeom>
        </p:spPr>
        <p:txBody>
          <a:bodyPr wrap="none">
            <a:spAutoFit/>
          </a:bodyPr>
          <a:lstStyle/>
          <a:p>
            <a:pPr algn="ctr"/>
            <a:r>
              <a:rPr lang="en-US" altLang="ko-KR" sz="2000" dirty="0">
                <a:solidFill>
                  <a:srgbClr val="2A4E76"/>
                </a:solidFill>
                <a:latin typeface="08SeoulNamsan EB" panose="02020603020101020101" pitchFamily="18" charset="-127"/>
                <a:ea typeface="08SeoulNamsan EB" panose="02020603020101020101" pitchFamily="18" charset="-127"/>
              </a:rPr>
              <a:t>07 Profile Page-Update User Profile</a:t>
            </a:r>
            <a:endParaRPr lang="ko-KR" altLang="en-US" sz="2000" dirty="0">
              <a:solidFill>
                <a:srgbClr val="2A4E76"/>
              </a:solidFill>
              <a:latin typeface="08SeoulNamsan EB" panose="02020603020101020101" pitchFamily="18" charset="-127"/>
              <a:ea typeface="08SeoulNamsan EB" panose="02020603020101020101" pitchFamily="18" charset="-127"/>
            </a:endParaRPr>
          </a:p>
        </p:txBody>
      </p:sp>
      <p:pic>
        <p:nvPicPr>
          <p:cNvPr id="3" name="그림 2">
            <a:extLst>
              <a:ext uri="{FF2B5EF4-FFF2-40B4-BE49-F238E27FC236}">
                <a16:creationId xmlns:a16="http://schemas.microsoft.com/office/drawing/2014/main" id="{6BFA9415-3CD1-1448-A580-6E916026F68F}"/>
              </a:ext>
            </a:extLst>
          </p:cNvPr>
          <p:cNvPicPr>
            <a:picLocks noChangeAspect="1"/>
          </p:cNvPicPr>
          <p:nvPr/>
        </p:nvPicPr>
        <p:blipFill>
          <a:blip r:embed="rId2"/>
          <a:stretch>
            <a:fillRect/>
          </a:stretch>
        </p:blipFill>
        <p:spPr>
          <a:xfrm>
            <a:off x="1701915" y="1314450"/>
            <a:ext cx="2374900" cy="4229100"/>
          </a:xfrm>
          <a:prstGeom prst="rect">
            <a:avLst/>
          </a:prstGeom>
        </p:spPr>
      </p:pic>
      <p:pic>
        <p:nvPicPr>
          <p:cNvPr id="2" name="그림 1">
            <a:extLst>
              <a:ext uri="{FF2B5EF4-FFF2-40B4-BE49-F238E27FC236}">
                <a16:creationId xmlns:a16="http://schemas.microsoft.com/office/drawing/2014/main" id="{9614A53B-B475-3847-9CA5-4FC94E12B286}"/>
              </a:ext>
            </a:extLst>
          </p:cNvPr>
          <p:cNvPicPr>
            <a:picLocks noChangeAspect="1"/>
          </p:cNvPicPr>
          <p:nvPr/>
        </p:nvPicPr>
        <p:blipFill>
          <a:blip r:embed="rId3"/>
          <a:stretch>
            <a:fillRect/>
          </a:stretch>
        </p:blipFill>
        <p:spPr>
          <a:xfrm>
            <a:off x="4908550" y="1314450"/>
            <a:ext cx="2374900" cy="4229100"/>
          </a:xfrm>
          <a:prstGeom prst="rect">
            <a:avLst/>
          </a:prstGeom>
        </p:spPr>
      </p:pic>
      <p:pic>
        <p:nvPicPr>
          <p:cNvPr id="5" name="그림 4">
            <a:extLst>
              <a:ext uri="{FF2B5EF4-FFF2-40B4-BE49-F238E27FC236}">
                <a16:creationId xmlns:a16="http://schemas.microsoft.com/office/drawing/2014/main" id="{180F4B29-D460-0844-BD86-C4738750A85C}"/>
              </a:ext>
            </a:extLst>
          </p:cNvPr>
          <p:cNvPicPr>
            <a:picLocks noChangeAspect="1"/>
          </p:cNvPicPr>
          <p:nvPr/>
        </p:nvPicPr>
        <p:blipFill>
          <a:blip r:embed="rId4"/>
          <a:stretch>
            <a:fillRect/>
          </a:stretch>
        </p:blipFill>
        <p:spPr>
          <a:xfrm>
            <a:off x="8034160" y="1291457"/>
            <a:ext cx="2374900" cy="4229100"/>
          </a:xfrm>
          <a:prstGeom prst="rect">
            <a:avLst/>
          </a:prstGeom>
        </p:spPr>
      </p:pic>
      <p:sp>
        <p:nvSpPr>
          <p:cNvPr id="19" name="액자 18">
            <a:extLst>
              <a:ext uri="{FF2B5EF4-FFF2-40B4-BE49-F238E27FC236}">
                <a16:creationId xmlns:a16="http://schemas.microsoft.com/office/drawing/2014/main" id="{125ACC17-F41F-3B47-B080-95B4AA0F61D5}"/>
              </a:ext>
            </a:extLst>
          </p:cNvPr>
          <p:cNvSpPr/>
          <p:nvPr/>
        </p:nvSpPr>
        <p:spPr>
          <a:xfrm>
            <a:off x="1787517" y="4460821"/>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
        <p:nvSpPr>
          <p:cNvPr id="20" name="액자 19">
            <a:extLst>
              <a:ext uri="{FF2B5EF4-FFF2-40B4-BE49-F238E27FC236}">
                <a16:creationId xmlns:a16="http://schemas.microsoft.com/office/drawing/2014/main" id="{86B9C434-AB42-BF4C-AF03-BBCDB08967F9}"/>
              </a:ext>
            </a:extLst>
          </p:cNvPr>
          <p:cNvSpPr/>
          <p:nvPr/>
        </p:nvSpPr>
        <p:spPr>
          <a:xfrm>
            <a:off x="4951347" y="3015541"/>
            <a:ext cx="2289299" cy="478958"/>
          </a:xfrm>
          <a:prstGeom prst="fram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solidFill>
                <a:schemeClr val="tx1"/>
              </a:solidFill>
            </a:endParaRPr>
          </a:p>
        </p:txBody>
      </p:sp>
    </p:spTree>
    <p:extLst>
      <p:ext uri="{BB962C8B-B14F-4D97-AF65-F5344CB8AC3E}">
        <p14:creationId xmlns:p14="http://schemas.microsoft.com/office/powerpoint/2010/main" val="3148489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rot="10800000">
            <a:off x="4631933" y="3621541"/>
            <a:ext cx="444303" cy="457708"/>
            <a:chOff x="4367662" y="2264213"/>
            <a:chExt cx="551579" cy="568221"/>
          </a:xfrm>
        </p:grpSpPr>
        <p:sp>
          <p:nvSpPr>
            <p:cNvPr id="27" name="타원 26"/>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03   Conclusion</a:t>
            </a:r>
            <a:endParaRPr lang="ko-KR" altLang="en-US" sz="3200" dirty="0">
              <a:solidFill>
                <a:srgbClr val="1F4E79"/>
              </a:solidFill>
              <a:latin typeface="Impact" panose="020B0806030902050204" pitchFamily="34" charset="0"/>
            </a:endParaRPr>
          </a:p>
        </p:txBody>
      </p:sp>
      <p:sp>
        <p:nvSpPr>
          <p:cNvPr id="2" name="직사각형 1">
            <a:extLst>
              <a:ext uri="{FF2B5EF4-FFF2-40B4-BE49-F238E27FC236}">
                <a16:creationId xmlns:a16="http://schemas.microsoft.com/office/drawing/2014/main" id="{97DC1C7E-CF1D-5F44-AB28-3840AACECC28}"/>
              </a:ext>
            </a:extLst>
          </p:cNvPr>
          <p:cNvSpPr/>
          <p:nvPr/>
        </p:nvSpPr>
        <p:spPr>
          <a:xfrm>
            <a:off x="2599764" y="1839600"/>
            <a:ext cx="6974543" cy="3600986"/>
          </a:xfrm>
          <a:prstGeom prst="rect">
            <a:avLst/>
          </a:prstGeom>
        </p:spPr>
        <p:txBody>
          <a:bodyPr wrap="square">
            <a:spAutoFit/>
          </a:bodyPr>
          <a:lstStyle/>
          <a:p>
            <a:pPr algn="just"/>
            <a:r>
              <a:rPr lang="en-US" altLang="ko-KR" sz="4000" spc="-150" dirty="0">
                <a:solidFill>
                  <a:srgbClr val="2A4E76"/>
                </a:solidFill>
                <a:latin typeface="08SeoulNamsan B" panose="02020603020101020101" pitchFamily="18" charset="-127"/>
                <a:ea typeface="08SeoulNamsan B" panose="02020603020101020101" pitchFamily="18" charset="-127"/>
              </a:rPr>
              <a:t>Difficulties</a:t>
            </a:r>
          </a:p>
          <a:p>
            <a:pPr algn="just"/>
            <a:r>
              <a:rPr lang="en" altLang="ko-KR" sz="2800" dirty="0">
                <a:solidFill>
                  <a:srgbClr val="2A4E76"/>
                </a:solidFill>
                <a:latin typeface="08SeoulNamsan B" panose="02020603020101020101" pitchFamily="18" charset="-127"/>
                <a:ea typeface="08SeoulNamsan B" panose="02020603020101020101" pitchFamily="18" charset="-127"/>
              </a:rPr>
              <a:t>Connection between front and app server</a:t>
            </a:r>
          </a:p>
          <a:p>
            <a:pPr algn="just"/>
            <a:endParaRPr lang="en" altLang="ko-KR" sz="2000" dirty="0">
              <a:solidFill>
                <a:schemeClr val="tx1">
                  <a:lumMod val="65000"/>
                  <a:lumOff val="35000"/>
                </a:schemeClr>
              </a:solidFill>
              <a:latin typeface="08SeoulNamsan B" panose="02020603020101020101" pitchFamily="18" charset="-127"/>
              <a:ea typeface="08SeoulNamsan B" panose="02020603020101020101" pitchFamily="18" charset="-127"/>
            </a:endParaRPr>
          </a:p>
          <a:p>
            <a:pPr algn="just"/>
            <a:r>
              <a:rPr lang="en" altLang="ko-KR" sz="2000" dirty="0">
                <a:solidFill>
                  <a:schemeClr val="tx1">
                    <a:lumMod val="65000"/>
                    <a:lumOff val="35000"/>
                  </a:schemeClr>
                </a:solidFill>
                <a:latin typeface="08SeoulNamsan B" panose="02020603020101020101" pitchFamily="18" charset="-127"/>
                <a:ea typeface="08SeoulNamsan B" panose="02020603020101020101" pitchFamily="18" charset="-127"/>
              </a:rPr>
              <a:t>When the app tried to communicate with the app server using fetch(), there were many unexpected issues. While we were working with these issues, we found out that SSL security protocol is needed. Even, depending on the coverage or Android version, the same SSL results different errors. So we're going to work this out until the last submission date.</a:t>
            </a:r>
            <a:endParaRPr lang="ko-KR" altLang="en-US" sz="2000"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spTree>
    <p:extLst>
      <p:ext uri="{BB962C8B-B14F-4D97-AF65-F5344CB8AC3E}">
        <p14:creationId xmlns:p14="http://schemas.microsoft.com/office/powerpoint/2010/main" val="219131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p:cNvSpPr txBox="1"/>
          <p:nvPr/>
        </p:nvSpPr>
        <p:spPr>
          <a:xfrm>
            <a:off x="4855553" y="3110765"/>
            <a:ext cx="2504212" cy="707886"/>
          </a:xfrm>
          <a:prstGeom prst="rect">
            <a:avLst/>
          </a:prstGeom>
          <a:noFill/>
        </p:spPr>
        <p:txBody>
          <a:bodyPr wrap="none" rtlCol="0">
            <a:spAutoFit/>
          </a:bodyPr>
          <a:lstStyle/>
          <a:p>
            <a:r>
              <a:rPr lang="en-US" altLang="ko-KR" sz="4000" dirty="0">
                <a:solidFill>
                  <a:schemeClr val="bg1"/>
                </a:solidFill>
                <a:latin typeface="Impact" panose="020B0806030902050204" pitchFamily="34" charset="0"/>
              </a:rPr>
              <a:t>THANK YOU</a:t>
            </a:r>
            <a:endParaRPr lang="ko-KR" altLang="en-US" sz="4000" dirty="0">
              <a:solidFill>
                <a:schemeClr val="bg1"/>
              </a:solidFill>
              <a:latin typeface="Impact" panose="020B0806030902050204" pitchFamily="34" charset="0"/>
            </a:endParaRPr>
          </a:p>
        </p:txBody>
      </p:sp>
      <p:sp>
        <p:nvSpPr>
          <p:cNvPr id="12" name="직각 삼각형 11"/>
          <p:cNvSpPr/>
          <p:nvPr/>
        </p:nvSpPr>
        <p:spPr>
          <a:xfrm flipH="1">
            <a:off x="162446" y="5428528"/>
            <a:ext cx="11867103" cy="1245888"/>
          </a:xfrm>
          <a:prstGeom prst="r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116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rot="10800000">
            <a:off x="1208311" y="2162485"/>
            <a:ext cx="303465" cy="457708"/>
            <a:chOff x="4367662" y="2264213"/>
            <a:chExt cx="551579" cy="568221"/>
          </a:xfrm>
        </p:grpSpPr>
        <p:sp>
          <p:nvSpPr>
            <p:cNvPr id="27" name="타원 26"/>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3410713"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01   Background</a:t>
            </a:r>
            <a:endParaRPr lang="ko-KR" altLang="en-US" sz="3200" dirty="0">
              <a:solidFill>
                <a:srgbClr val="1F4E79"/>
              </a:solidFill>
              <a:latin typeface="Impact" panose="020B0806030902050204" pitchFamily="34" charset="0"/>
            </a:endParaRPr>
          </a:p>
        </p:txBody>
      </p:sp>
      <p:grpSp>
        <p:nvGrpSpPr>
          <p:cNvPr id="38" name="Group 6">
            <a:extLst>
              <a:ext uri="{FF2B5EF4-FFF2-40B4-BE49-F238E27FC236}">
                <a16:creationId xmlns:a16="http://schemas.microsoft.com/office/drawing/2014/main" id="{D2704E13-046A-7A4D-807E-5BE8D26BD365}"/>
              </a:ext>
            </a:extLst>
          </p:cNvPr>
          <p:cNvGrpSpPr/>
          <p:nvPr/>
        </p:nvGrpSpPr>
        <p:grpSpPr>
          <a:xfrm>
            <a:off x="8567414" y="215846"/>
            <a:ext cx="2153618" cy="2767735"/>
            <a:chOff x="504312" y="-69632"/>
            <a:chExt cx="2605878" cy="3683855"/>
          </a:xfrm>
        </p:grpSpPr>
        <p:pic>
          <p:nvPicPr>
            <p:cNvPr id="39" name="Picture 19">
              <a:extLst>
                <a:ext uri="{FF2B5EF4-FFF2-40B4-BE49-F238E27FC236}">
                  <a16:creationId xmlns:a16="http://schemas.microsoft.com/office/drawing/2014/main" id="{268C768D-CB1B-CC4F-8DCC-E2B45E82647B}"/>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504312" y="1008345"/>
              <a:ext cx="2605878" cy="2605878"/>
            </a:xfrm>
            <a:prstGeom prst="rect">
              <a:avLst/>
            </a:prstGeom>
          </p:spPr>
        </p:pic>
        <p:sp>
          <p:nvSpPr>
            <p:cNvPr id="40" name="TextBox 39">
              <a:extLst>
                <a:ext uri="{FF2B5EF4-FFF2-40B4-BE49-F238E27FC236}">
                  <a16:creationId xmlns:a16="http://schemas.microsoft.com/office/drawing/2014/main" id="{5F7CA63B-C0F8-E646-AC97-358B88FA99FE}"/>
                </a:ext>
              </a:extLst>
            </p:cNvPr>
            <p:cNvSpPr txBox="1"/>
            <p:nvPr/>
          </p:nvSpPr>
          <p:spPr>
            <a:xfrm flipH="1">
              <a:off x="1041584" y="2130409"/>
              <a:ext cx="1622835" cy="707578"/>
            </a:xfrm>
            <a:prstGeom prst="rect">
              <a:avLst/>
            </a:prstGeom>
            <a:noFill/>
          </p:spPr>
          <p:txBody>
            <a:bodyPr wrap="square" rtlCol="0">
              <a:spAutoFit/>
            </a:bodyPr>
            <a:lstStyle/>
            <a:p>
              <a:pPr algn="ctr"/>
              <a:r>
                <a:rPr lang="en-US" altLang="ko-KR" sz="2800" b="1" dirty="0">
                  <a:solidFill>
                    <a:schemeClr val="tx1">
                      <a:lumMod val="75000"/>
                      <a:lumOff val="25000"/>
                    </a:schemeClr>
                  </a:solidFill>
                  <a:latin typeface="08서울남산체 EB" panose="02020603020101020101" pitchFamily="18" charset="-127"/>
                  <a:ea typeface="08서울남산체 EB" panose="02020603020101020101" pitchFamily="18" charset="-127"/>
                </a:rPr>
                <a:t>89.5%</a:t>
              </a:r>
              <a:endParaRPr lang="ko-KR" altLang="en-US" sz="2800" b="1" dirty="0">
                <a:solidFill>
                  <a:schemeClr val="tx1">
                    <a:lumMod val="75000"/>
                    <a:lumOff val="25000"/>
                  </a:schemeClr>
                </a:solidFill>
                <a:latin typeface="08서울남산체 EB" panose="02020603020101020101" pitchFamily="18" charset="-127"/>
                <a:ea typeface="08서울남산체 EB" panose="02020603020101020101" pitchFamily="18" charset="-127"/>
              </a:endParaRPr>
            </a:p>
          </p:txBody>
        </p:sp>
        <p:sp>
          <p:nvSpPr>
            <p:cNvPr id="41" name="Rectangle 18">
              <a:extLst>
                <a:ext uri="{FF2B5EF4-FFF2-40B4-BE49-F238E27FC236}">
                  <a16:creationId xmlns:a16="http://schemas.microsoft.com/office/drawing/2014/main" id="{D8BE190A-426B-7149-98D8-E19D59D50D1D}"/>
                </a:ext>
              </a:extLst>
            </p:cNvPr>
            <p:cNvSpPr/>
            <p:nvPr/>
          </p:nvSpPr>
          <p:spPr>
            <a:xfrm>
              <a:off x="617534" y="-69632"/>
              <a:ext cx="2428810" cy="942196"/>
            </a:xfrm>
            <a:prstGeom prst="rect">
              <a:avLst/>
            </a:prstGeom>
          </p:spPr>
          <p:txBody>
            <a:bodyPr wrap="none">
              <a:spAutoFit/>
            </a:bodyPr>
            <a:lstStyle/>
            <a:p>
              <a:pPr algn="ctr"/>
              <a:r>
                <a:rPr lang="en-US" altLang="ko-KR" sz="2000" dirty="0">
                  <a:latin typeface="08서울남산체 EB" panose="02020603020101020101" pitchFamily="18" charset="-127"/>
                  <a:ea typeface="08서울남산체 EB" panose="02020603020101020101" pitchFamily="18" charset="-127"/>
                </a:rPr>
                <a:t>Elderly with </a:t>
              </a:r>
            </a:p>
            <a:p>
              <a:pPr algn="ctr"/>
              <a:r>
                <a:rPr lang="en-US" altLang="ko-KR" sz="2000" dirty="0">
                  <a:latin typeface="08서울남산체 EB" panose="02020603020101020101" pitchFamily="18" charset="-127"/>
                  <a:ea typeface="08서울남산체 EB" panose="02020603020101020101" pitchFamily="18" charset="-127"/>
                </a:rPr>
                <a:t>Chronic Disease</a:t>
              </a:r>
            </a:p>
          </p:txBody>
        </p:sp>
      </p:grpSp>
      <p:grpSp>
        <p:nvGrpSpPr>
          <p:cNvPr id="42" name="Group 5">
            <a:extLst>
              <a:ext uri="{FF2B5EF4-FFF2-40B4-BE49-F238E27FC236}">
                <a16:creationId xmlns:a16="http://schemas.microsoft.com/office/drawing/2014/main" id="{E7B66195-1957-A64D-BC19-5DD62446B2FA}"/>
              </a:ext>
            </a:extLst>
          </p:cNvPr>
          <p:cNvGrpSpPr/>
          <p:nvPr/>
        </p:nvGrpSpPr>
        <p:grpSpPr>
          <a:xfrm>
            <a:off x="7896374" y="3500438"/>
            <a:ext cx="3435556" cy="2950912"/>
            <a:chOff x="3073844" y="220891"/>
            <a:chExt cx="4157025" cy="3927663"/>
          </a:xfrm>
        </p:grpSpPr>
        <p:graphicFrame>
          <p:nvGraphicFramePr>
            <p:cNvPr id="43" name="Content Placeholder 6">
              <a:extLst>
                <a:ext uri="{FF2B5EF4-FFF2-40B4-BE49-F238E27FC236}">
                  <a16:creationId xmlns:a16="http://schemas.microsoft.com/office/drawing/2014/main" id="{2D30AAE0-976A-C545-BDB3-2FB9B25592F6}"/>
                </a:ext>
              </a:extLst>
            </p:cNvPr>
            <p:cNvGraphicFramePr>
              <a:graphicFrameLocks/>
            </p:cNvGraphicFramePr>
            <p:nvPr>
              <p:extLst>
                <p:ext uri="{D42A27DB-BD31-4B8C-83A1-F6EECF244321}">
                  <p14:modId xmlns:p14="http://schemas.microsoft.com/office/powerpoint/2010/main" val="4080633530"/>
                </p:ext>
              </p:extLst>
            </p:nvPr>
          </p:nvGraphicFramePr>
          <p:xfrm>
            <a:off x="3599027" y="841536"/>
            <a:ext cx="3114054" cy="330701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a:extLst>
                <a:ext uri="{FF2B5EF4-FFF2-40B4-BE49-F238E27FC236}">
                  <a16:creationId xmlns:a16="http://schemas.microsoft.com/office/drawing/2014/main" id="{E08664A0-0A58-7147-B2FD-F5C4034B4AB2}"/>
                </a:ext>
              </a:extLst>
            </p:cNvPr>
            <p:cNvSpPr txBox="1"/>
            <p:nvPr/>
          </p:nvSpPr>
          <p:spPr>
            <a:xfrm flipH="1">
              <a:off x="4280319" y="1746403"/>
              <a:ext cx="1713369" cy="1005506"/>
            </a:xfrm>
            <a:prstGeom prst="rect">
              <a:avLst/>
            </a:prstGeom>
            <a:noFill/>
          </p:spPr>
          <p:txBody>
            <a:bodyPr wrap="square" rtlCol="0">
              <a:spAutoFit/>
            </a:bodyPr>
            <a:lstStyle/>
            <a:p>
              <a:pPr algn="ctr"/>
              <a:r>
                <a:rPr lang="en-US" altLang="ko-KR" sz="2400" b="1" dirty="0">
                  <a:solidFill>
                    <a:schemeClr val="tx1">
                      <a:lumMod val="75000"/>
                      <a:lumOff val="25000"/>
                    </a:schemeClr>
                  </a:solidFill>
                  <a:latin typeface="08서울남산체 EB" panose="02020603020101020101" pitchFamily="18" charset="-127"/>
                  <a:ea typeface="08서울남산체 EB" panose="02020603020101020101" pitchFamily="18" charset="-127"/>
                </a:rPr>
                <a:t>Average</a:t>
              </a:r>
            </a:p>
            <a:p>
              <a:pPr algn="ctr"/>
              <a:r>
                <a:rPr lang="en-US" altLang="ko-KR" sz="2400" b="1" dirty="0">
                  <a:solidFill>
                    <a:schemeClr val="tx1">
                      <a:lumMod val="75000"/>
                      <a:lumOff val="25000"/>
                    </a:schemeClr>
                  </a:solidFill>
                  <a:latin typeface="08서울남산체 EB" panose="02020603020101020101" pitchFamily="18" charset="-127"/>
                  <a:ea typeface="08서울남산체 EB" panose="02020603020101020101" pitchFamily="18" charset="-127"/>
                </a:rPr>
                <a:t>4.1</a:t>
              </a:r>
              <a:endParaRPr lang="ko-KR" altLang="en-US" sz="2400" b="1" dirty="0">
                <a:solidFill>
                  <a:schemeClr val="tx1">
                    <a:lumMod val="75000"/>
                    <a:lumOff val="25000"/>
                  </a:schemeClr>
                </a:solidFill>
                <a:latin typeface="08서울남산체 EB" panose="02020603020101020101" pitchFamily="18" charset="-127"/>
                <a:ea typeface="08서울남산체 EB" panose="02020603020101020101" pitchFamily="18" charset="-127"/>
              </a:endParaRPr>
            </a:p>
          </p:txBody>
        </p:sp>
        <p:sp>
          <p:nvSpPr>
            <p:cNvPr id="46" name="Rectangle 1">
              <a:extLst>
                <a:ext uri="{FF2B5EF4-FFF2-40B4-BE49-F238E27FC236}">
                  <a16:creationId xmlns:a16="http://schemas.microsoft.com/office/drawing/2014/main" id="{00E11853-849A-1941-BF55-81BD20E7D704}"/>
                </a:ext>
              </a:extLst>
            </p:cNvPr>
            <p:cNvSpPr/>
            <p:nvPr/>
          </p:nvSpPr>
          <p:spPr>
            <a:xfrm>
              <a:off x="3073844" y="220891"/>
              <a:ext cx="4157025" cy="532546"/>
            </a:xfrm>
            <a:prstGeom prst="rect">
              <a:avLst/>
            </a:prstGeom>
          </p:spPr>
          <p:txBody>
            <a:bodyPr wrap="none">
              <a:spAutoFit/>
            </a:bodyPr>
            <a:lstStyle/>
            <a:p>
              <a:pPr algn="ctr"/>
              <a:r>
                <a:rPr lang="en-US" altLang="ko-KR" sz="2000" dirty="0">
                  <a:latin typeface="08서울남산체 EB" panose="02020603020101020101" pitchFamily="18" charset="-127"/>
                  <a:ea typeface="08서울남산체 EB" panose="02020603020101020101" pitchFamily="18" charset="-127"/>
                </a:rPr>
                <a:t>Number</a:t>
              </a:r>
              <a:r>
                <a:rPr lang="ko-KR" altLang="en-US" sz="2000" dirty="0">
                  <a:latin typeface="08서울남산체 EB" panose="02020603020101020101" pitchFamily="18" charset="-127"/>
                  <a:ea typeface="08서울남산체 EB" panose="02020603020101020101" pitchFamily="18" charset="-127"/>
                </a:rPr>
                <a:t> </a:t>
              </a:r>
              <a:r>
                <a:rPr lang="en-US" altLang="ko-KR" sz="2000" dirty="0">
                  <a:latin typeface="08서울남산체 EB" panose="02020603020101020101" pitchFamily="18" charset="-127"/>
                  <a:ea typeface="08서울남산체 EB" panose="02020603020101020101" pitchFamily="18" charset="-127"/>
                </a:rPr>
                <a:t>of Medicine in Take</a:t>
              </a:r>
            </a:p>
          </p:txBody>
        </p:sp>
      </p:grpSp>
      <p:grpSp>
        <p:nvGrpSpPr>
          <p:cNvPr id="2" name="그룹 1">
            <a:extLst>
              <a:ext uri="{FF2B5EF4-FFF2-40B4-BE49-F238E27FC236}">
                <a16:creationId xmlns:a16="http://schemas.microsoft.com/office/drawing/2014/main" id="{2F58663B-E477-7B4B-BD0C-A732B0878F2D}"/>
              </a:ext>
            </a:extLst>
          </p:cNvPr>
          <p:cNvGrpSpPr/>
          <p:nvPr/>
        </p:nvGrpSpPr>
        <p:grpSpPr>
          <a:xfrm>
            <a:off x="687354" y="2305804"/>
            <a:ext cx="6571540" cy="3007065"/>
            <a:chOff x="4964574" y="2879243"/>
            <a:chExt cx="9621390" cy="3007065"/>
          </a:xfrm>
        </p:grpSpPr>
        <p:sp>
          <p:nvSpPr>
            <p:cNvPr id="47" name="Speech Bubble: Rectangle with Corners Rounded 21">
              <a:extLst>
                <a:ext uri="{FF2B5EF4-FFF2-40B4-BE49-F238E27FC236}">
                  <a16:creationId xmlns:a16="http://schemas.microsoft.com/office/drawing/2014/main" id="{4ABC7201-F228-A648-B96C-A75B0B1D3301}"/>
                </a:ext>
              </a:extLst>
            </p:cNvPr>
            <p:cNvSpPr/>
            <p:nvPr/>
          </p:nvSpPr>
          <p:spPr>
            <a:xfrm>
              <a:off x="7406175" y="2879243"/>
              <a:ext cx="7010645" cy="3007065"/>
            </a:xfrm>
            <a:prstGeom prst="wedgeRoundRectCallout">
              <a:avLst>
                <a:gd name="adj1" fmla="val -59261"/>
                <a:gd name="adj2" fmla="val -17856"/>
                <a:gd name="adj3" fmla="val 16667"/>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A1449803-22E8-BD48-8BEF-659D1EBFC123}"/>
                </a:ext>
              </a:extLst>
            </p:cNvPr>
            <p:cNvSpPr txBox="1"/>
            <p:nvPr/>
          </p:nvSpPr>
          <p:spPr>
            <a:xfrm flipH="1">
              <a:off x="7680308" y="2903303"/>
              <a:ext cx="6905656" cy="2952668"/>
            </a:xfrm>
            <a:prstGeom prst="rect">
              <a:avLst/>
            </a:prstGeom>
            <a:noFill/>
          </p:spPr>
          <p:txBody>
            <a:bodyPr wrap="square" rtlCol="0">
              <a:spAutoFit/>
            </a:bodyPr>
            <a:lstStyle/>
            <a:p>
              <a:pPr>
                <a:lnSpc>
                  <a:spcPct val="150000"/>
                </a:lnSpc>
              </a:pPr>
              <a:r>
                <a:rPr lang="en" altLang="ko-KR" dirty="0">
                  <a:latin typeface="08SeoulNamsan L" panose="02020603020101020101" pitchFamily="18" charset="-127"/>
                  <a:ea typeface="08SeoulNamsan L" panose="02020603020101020101" pitchFamily="18" charset="-127"/>
                </a:rPr>
                <a:t>Having </a:t>
              </a:r>
              <a:r>
                <a:rPr lang="en" altLang="ko-KR" b="1" dirty="0">
                  <a:solidFill>
                    <a:srgbClr val="153553"/>
                  </a:solidFill>
                  <a:latin typeface="08SeoulNamsan L" panose="02020603020101020101" pitchFamily="18" charset="-127"/>
                  <a:ea typeface="08SeoulNamsan L" panose="02020603020101020101" pitchFamily="18" charset="-127"/>
                </a:rPr>
                <a:t>high blood pressure</a:t>
              </a:r>
              <a:r>
                <a:rPr lang="en" altLang="ko-KR" dirty="0">
                  <a:solidFill>
                    <a:srgbClr val="153553"/>
                  </a:solidFill>
                  <a:latin typeface="08SeoulNamsan L" panose="02020603020101020101" pitchFamily="18" charset="-127"/>
                  <a:ea typeface="08SeoulNamsan L" panose="02020603020101020101" pitchFamily="18" charset="-127"/>
                </a:rPr>
                <a:t> </a:t>
              </a:r>
              <a:r>
                <a:rPr lang="en" altLang="ko-KR" dirty="0">
                  <a:latin typeface="08SeoulNamsan L" panose="02020603020101020101" pitchFamily="18" charset="-127"/>
                  <a:ea typeface="08SeoulNamsan L" panose="02020603020101020101" pitchFamily="18" charset="-127"/>
                </a:rPr>
                <a:t>and </a:t>
              </a:r>
              <a:r>
                <a:rPr lang="en" altLang="ko-KR" b="1" dirty="0">
                  <a:solidFill>
                    <a:srgbClr val="153553"/>
                  </a:solidFill>
                  <a:latin typeface="08SeoulNamsan L" panose="02020603020101020101" pitchFamily="18" charset="-127"/>
                  <a:ea typeface="08SeoulNamsan L" panose="02020603020101020101" pitchFamily="18" charset="-127"/>
                </a:rPr>
                <a:t>diabetes</a:t>
              </a:r>
              <a:r>
                <a:rPr lang="en" altLang="ko-KR" dirty="0">
                  <a:latin typeface="08SeoulNamsan L" panose="02020603020101020101" pitchFamily="18" charset="-127"/>
                  <a:ea typeface="08SeoulNamsan L" panose="02020603020101020101" pitchFamily="18" charset="-127"/>
                </a:rPr>
                <a:t>, I was prescribed medicine at different hospitals. But one day, I passed out and was taken to the emergency room. The reason was low blood sugar shock from </a:t>
              </a:r>
              <a:r>
                <a:rPr lang="en" altLang="ko-KR" b="1" dirty="0">
                  <a:solidFill>
                    <a:srgbClr val="FF0000"/>
                  </a:solidFill>
                  <a:latin typeface="08SeoulNamsan L" panose="02020603020101020101" pitchFamily="18" charset="-127"/>
                  <a:ea typeface="08SeoulNamsan L" panose="02020603020101020101" pitchFamily="18" charset="-127"/>
                </a:rPr>
                <a:t>over-dose</a:t>
              </a:r>
              <a:r>
                <a:rPr lang="en" altLang="ko-KR" dirty="0">
                  <a:latin typeface="08SeoulNamsan L" panose="02020603020101020101" pitchFamily="18" charset="-127"/>
                  <a:ea typeface="08SeoulNamsan L" panose="02020603020101020101" pitchFamily="18" charset="-127"/>
                </a:rPr>
                <a:t>. It's because I couldn’t follow up with the </a:t>
              </a:r>
              <a:r>
                <a:rPr lang="en" altLang="ko-KR" b="1" dirty="0">
                  <a:solidFill>
                    <a:srgbClr val="FF0000"/>
                  </a:solidFill>
                  <a:latin typeface="08SeoulNamsan L" panose="02020603020101020101" pitchFamily="18" charset="-127"/>
                  <a:ea typeface="08SeoulNamsan L" panose="02020603020101020101" pitchFamily="18" charset="-127"/>
                </a:rPr>
                <a:t>confusing dosage instructions.</a:t>
              </a:r>
              <a:endParaRPr lang="ko-KR" altLang="en-US" sz="1000" b="1" dirty="0">
                <a:solidFill>
                  <a:srgbClr val="FF0000"/>
                </a:solidFill>
                <a:latin typeface="08SeoulNamsan L" panose="02020603020101020101" pitchFamily="18" charset="-127"/>
                <a:ea typeface="08SeoulNamsan L" panose="02020603020101020101" pitchFamily="18" charset="-127"/>
              </a:endParaRPr>
            </a:p>
          </p:txBody>
        </p:sp>
        <p:grpSp>
          <p:nvGrpSpPr>
            <p:cNvPr id="49" name="Group 7">
              <a:extLst>
                <a:ext uri="{FF2B5EF4-FFF2-40B4-BE49-F238E27FC236}">
                  <a16:creationId xmlns:a16="http://schemas.microsoft.com/office/drawing/2014/main" id="{F5F0AB37-798C-D74F-B109-1BA629800D33}"/>
                </a:ext>
              </a:extLst>
            </p:cNvPr>
            <p:cNvGrpSpPr/>
            <p:nvPr/>
          </p:nvGrpSpPr>
          <p:grpSpPr>
            <a:xfrm>
              <a:off x="4964574" y="3438594"/>
              <a:ext cx="2252646" cy="2036916"/>
              <a:chOff x="-234417" y="4786944"/>
              <a:chExt cx="2252646" cy="2036916"/>
            </a:xfrm>
          </p:grpSpPr>
          <p:pic>
            <p:nvPicPr>
              <p:cNvPr id="50" name="Picture 20">
                <a:extLst>
                  <a:ext uri="{FF2B5EF4-FFF2-40B4-BE49-F238E27FC236}">
                    <a16:creationId xmlns:a16="http://schemas.microsoft.com/office/drawing/2014/main" id="{81D134A0-F29F-D04C-BCCD-C76B8B9EC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417" y="4786944"/>
                <a:ext cx="2252646" cy="1586005"/>
              </a:xfrm>
              <a:prstGeom prst="rect">
                <a:avLst/>
              </a:prstGeom>
            </p:spPr>
          </p:pic>
          <p:sp>
            <p:nvSpPr>
              <p:cNvPr id="51" name="TextBox 50">
                <a:extLst>
                  <a:ext uri="{FF2B5EF4-FFF2-40B4-BE49-F238E27FC236}">
                    <a16:creationId xmlns:a16="http://schemas.microsoft.com/office/drawing/2014/main" id="{C4E8FFE3-5DC6-5D46-8E1A-9489611BCFCE}"/>
                  </a:ext>
                </a:extLst>
              </p:cNvPr>
              <p:cNvSpPr txBox="1"/>
              <p:nvPr/>
            </p:nvSpPr>
            <p:spPr>
              <a:xfrm flipH="1">
                <a:off x="121210" y="6269862"/>
                <a:ext cx="1091884" cy="553998"/>
              </a:xfrm>
              <a:prstGeom prst="rect">
                <a:avLst/>
              </a:prstGeom>
              <a:noFill/>
            </p:spPr>
            <p:txBody>
              <a:bodyPr wrap="square" rtlCol="0">
                <a:spAutoFit/>
              </a:bodyPr>
              <a:lstStyle/>
              <a:p>
                <a:pPr algn="ctr"/>
                <a:r>
                  <a:rPr lang="ko-KR" altLang="en-US" sz="1500" dirty="0">
                    <a:latin typeface="08서울남산체 L" panose="02020603020101020101" pitchFamily="18" charset="-127"/>
                    <a:ea typeface="08서울남산체 L" panose="02020603020101020101" pitchFamily="18" charset="-127"/>
                  </a:rPr>
                  <a:t>정모씨 </a:t>
                </a:r>
                <a:r>
                  <a:rPr lang="en-US" altLang="ko-KR" sz="1500" dirty="0">
                    <a:latin typeface="08서울남산체 L" panose="02020603020101020101" pitchFamily="18" charset="-127"/>
                    <a:ea typeface="08서울남산체 L" panose="02020603020101020101" pitchFamily="18" charset="-127"/>
                  </a:rPr>
                  <a:t>(70)</a:t>
                </a:r>
                <a:endParaRPr lang="ko-KR" altLang="en-US" sz="1500" dirty="0">
                  <a:latin typeface="08서울남산체 L" panose="02020603020101020101" pitchFamily="18" charset="-127"/>
                  <a:ea typeface="08서울남산체 L" panose="02020603020101020101" pitchFamily="18" charset="-127"/>
                </a:endParaRPr>
              </a:p>
            </p:txBody>
          </p:sp>
        </p:grpSp>
      </p:grpSp>
    </p:spTree>
    <p:extLst>
      <p:ext uri="{BB962C8B-B14F-4D97-AF65-F5344CB8AC3E}">
        <p14:creationId xmlns:p14="http://schemas.microsoft.com/office/powerpoint/2010/main" val="3397017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3410713"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01   Background</a:t>
            </a:r>
            <a:endParaRPr lang="ko-KR" altLang="en-US" sz="3200" dirty="0">
              <a:solidFill>
                <a:srgbClr val="1F4E79"/>
              </a:solidFill>
              <a:latin typeface="Impact" panose="020B0806030902050204" pitchFamily="34" charset="0"/>
            </a:endParaRPr>
          </a:p>
        </p:txBody>
      </p:sp>
      <p:grpSp>
        <p:nvGrpSpPr>
          <p:cNvPr id="2" name="그룹 1">
            <a:extLst>
              <a:ext uri="{FF2B5EF4-FFF2-40B4-BE49-F238E27FC236}">
                <a16:creationId xmlns:a16="http://schemas.microsoft.com/office/drawing/2014/main" id="{E5425216-ADA3-EF43-ADE3-02D9D6289A24}"/>
              </a:ext>
            </a:extLst>
          </p:cNvPr>
          <p:cNvGrpSpPr/>
          <p:nvPr/>
        </p:nvGrpSpPr>
        <p:grpSpPr>
          <a:xfrm>
            <a:off x="3032987" y="1041505"/>
            <a:ext cx="6137255" cy="2466432"/>
            <a:chOff x="2419572" y="1278473"/>
            <a:chExt cx="7426079" cy="2984382"/>
          </a:xfrm>
        </p:grpSpPr>
        <p:pic>
          <p:nvPicPr>
            <p:cNvPr id="30" name="Picture 2" descr="nugu speaker에 대한 이미지 검색결과">
              <a:extLst>
                <a:ext uri="{FF2B5EF4-FFF2-40B4-BE49-F238E27FC236}">
                  <a16:creationId xmlns:a16="http://schemas.microsoft.com/office/drawing/2014/main" id="{103DB147-572E-0B41-8280-219D9FBF72D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1876" t="26788" r="34394" b="12360"/>
            <a:stretch/>
          </p:blipFill>
          <p:spPr bwMode="auto">
            <a:xfrm>
              <a:off x="3864431" y="1770216"/>
              <a:ext cx="1036888" cy="249263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phone에 대한 이미지 검색결과">
              <a:extLst>
                <a:ext uri="{FF2B5EF4-FFF2-40B4-BE49-F238E27FC236}">
                  <a16:creationId xmlns:a16="http://schemas.microsoft.com/office/drawing/2014/main" id="{F0737C45-76F1-1649-8E03-BA0678DAF0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00" t="3119" r="36729" b="2774"/>
            <a:stretch/>
          </p:blipFill>
          <p:spPr bwMode="auto">
            <a:xfrm>
              <a:off x="7582425" y="1932141"/>
              <a:ext cx="1036888" cy="216259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11083F4-4A95-B440-BBA9-35C3E6E4A5D5}"/>
                </a:ext>
              </a:extLst>
            </p:cNvPr>
            <p:cNvSpPr txBox="1"/>
            <p:nvPr/>
          </p:nvSpPr>
          <p:spPr>
            <a:xfrm>
              <a:off x="2419572" y="1278473"/>
              <a:ext cx="3737512" cy="409650"/>
            </a:xfrm>
            <a:prstGeom prst="rect">
              <a:avLst/>
            </a:prstGeom>
            <a:noFill/>
          </p:spPr>
          <p:txBody>
            <a:bodyPr wrap="square" rtlCol="0">
              <a:spAutoFit/>
            </a:bodyPr>
            <a:lstStyle/>
            <a:p>
              <a:pPr algn="ctr"/>
              <a:r>
                <a:rPr lang="en-US" altLang="ko-KR" sz="1600" dirty="0">
                  <a:latin typeface="08서울남산체 B" panose="02020603020101020101" pitchFamily="18" charset="-127"/>
                  <a:ea typeface="08서울남산체 B" panose="02020603020101020101" pitchFamily="18" charset="-127"/>
                </a:rPr>
                <a:t>Platform</a:t>
              </a:r>
              <a:r>
                <a:rPr lang="ko-KR" altLang="en-US" sz="1600" dirty="0">
                  <a:latin typeface="08서울남산체 B" panose="02020603020101020101" pitchFamily="18" charset="-127"/>
                  <a:ea typeface="08서울남산체 B" panose="02020603020101020101" pitchFamily="18" charset="-127"/>
                </a:rPr>
                <a:t> </a:t>
              </a:r>
              <a:r>
                <a:rPr lang="en-US" altLang="ko-KR" sz="1600" dirty="0">
                  <a:latin typeface="08서울남산체 B" panose="02020603020101020101" pitchFamily="18" charset="-127"/>
                  <a:ea typeface="08서울남산체 B" panose="02020603020101020101" pitchFamily="18" charset="-127"/>
                </a:rPr>
                <a:t>1)</a:t>
              </a:r>
              <a:r>
                <a:rPr lang="ko-KR" altLang="en-US" sz="1600" dirty="0">
                  <a:latin typeface="08서울남산체 B" panose="02020603020101020101" pitchFamily="18" charset="-127"/>
                  <a:ea typeface="08서울남산체 B" panose="02020603020101020101" pitchFamily="18" charset="-127"/>
                </a:rPr>
                <a:t>  </a:t>
              </a:r>
              <a:r>
                <a:rPr lang="en-US" altLang="ko-KR" sz="1600" dirty="0">
                  <a:latin typeface="08서울남산체 B" panose="02020603020101020101" pitchFamily="18" charset="-127"/>
                  <a:ea typeface="08서울남산체 B" panose="02020603020101020101" pitchFamily="18" charset="-127"/>
                </a:rPr>
                <a:t>SKT NUGU</a:t>
              </a:r>
              <a:r>
                <a:rPr lang="ko-KR" altLang="en-US" sz="1600" dirty="0">
                  <a:latin typeface="08서울남산체 B" panose="02020603020101020101" pitchFamily="18" charset="-127"/>
                  <a:ea typeface="08서울남산체 B" panose="02020603020101020101" pitchFamily="18" charset="-127"/>
                </a:rPr>
                <a:t> </a:t>
              </a:r>
              <a:r>
                <a:rPr lang="en-US" altLang="ko-KR" sz="1600" dirty="0">
                  <a:latin typeface="08서울남산체 B" panose="02020603020101020101" pitchFamily="18" charset="-127"/>
                  <a:ea typeface="08서울남산체 B" panose="02020603020101020101" pitchFamily="18" charset="-127"/>
                </a:rPr>
                <a:t>Device</a:t>
              </a:r>
            </a:p>
          </p:txBody>
        </p:sp>
        <p:sp>
          <p:nvSpPr>
            <p:cNvPr id="33" name="TextBox 32">
              <a:extLst>
                <a:ext uri="{FF2B5EF4-FFF2-40B4-BE49-F238E27FC236}">
                  <a16:creationId xmlns:a16="http://schemas.microsoft.com/office/drawing/2014/main" id="{54B638F7-6244-434D-BB82-C0815A84744F}"/>
                </a:ext>
              </a:extLst>
            </p:cNvPr>
            <p:cNvSpPr txBox="1"/>
            <p:nvPr/>
          </p:nvSpPr>
          <p:spPr>
            <a:xfrm>
              <a:off x="6108139" y="1278473"/>
              <a:ext cx="3737512" cy="409650"/>
            </a:xfrm>
            <a:prstGeom prst="rect">
              <a:avLst/>
            </a:prstGeom>
            <a:noFill/>
          </p:spPr>
          <p:txBody>
            <a:bodyPr wrap="square" rtlCol="0">
              <a:spAutoFit/>
            </a:bodyPr>
            <a:lstStyle/>
            <a:p>
              <a:pPr algn="ctr"/>
              <a:r>
                <a:rPr lang="en-US" altLang="ko-KR" sz="1600" dirty="0">
                  <a:latin typeface="08서울남산체 B" panose="02020603020101020101" pitchFamily="18" charset="-127"/>
                  <a:ea typeface="08서울남산체 B" panose="02020603020101020101" pitchFamily="18" charset="-127"/>
                </a:rPr>
                <a:t>Platform</a:t>
              </a:r>
              <a:r>
                <a:rPr lang="ko-KR" altLang="en-US" sz="1600" dirty="0">
                  <a:latin typeface="08서울남산체 B" panose="02020603020101020101" pitchFamily="18" charset="-127"/>
                  <a:ea typeface="08서울남산체 B" panose="02020603020101020101" pitchFamily="18" charset="-127"/>
                </a:rPr>
                <a:t> </a:t>
              </a:r>
              <a:r>
                <a:rPr lang="en-US" altLang="ko-KR" sz="1600" dirty="0">
                  <a:latin typeface="08서울남산체 B" panose="02020603020101020101" pitchFamily="18" charset="-127"/>
                  <a:ea typeface="08서울남산체 B" panose="02020603020101020101" pitchFamily="18" charset="-127"/>
                </a:rPr>
                <a:t>2) </a:t>
              </a:r>
              <a:r>
                <a:rPr lang="ko-KR" altLang="en-US" sz="1600" dirty="0">
                  <a:latin typeface="08서울남산체 B" panose="02020603020101020101" pitchFamily="18" charset="-127"/>
                  <a:ea typeface="08서울남산체 B" panose="02020603020101020101" pitchFamily="18" charset="-127"/>
                </a:rPr>
                <a:t> </a:t>
              </a:r>
              <a:r>
                <a:rPr lang="en-US" altLang="ko-KR" sz="1600" dirty="0">
                  <a:latin typeface="08서울남산체 B" panose="02020603020101020101" pitchFamily="18" charset="-127"/>
                  <a:ea typeface="08서울남산체 B" panose="02020603020101020101" pitchFamily="18" charset="-127"/>
                </a:rPr>
                <a:t>Mobile Application</a:t>
              </a:r>
            </a:p>
          </p:txBody>
        </p:sp>
      </p:grpSp>
      <p:sp>
        <p:nvSpPr>
          <p:cNvPr id="34" name="TextBox 33">
            <a:extLst>
              <a:ext uri="{FF2B5EF4-FFF2-40B4-BE49-F238E27FC236}">
                <a16:creationId xmlns:a16="http://schemas.microsoft.com/office/drawing/2014/main" id="{86249E78-17B8-9749-9AD2-AB0917BBDED6}"/>
              </a:ext>
            </a:extLst>
          </p:cNvPr>
          <p:cNvSpPr txBox="1"/>
          <p:nvPr/>
        </p:nvSpPr>
        <p:spPr>
          <a:xfrm>
            <a:off x="4063062" y="479009"/>
            <a:ext cx="4065870" cy="400110"/>
          </a:xfrm>
          <a:prstGeom prst="rect">
            <a:avLst/>
          </a:prstGeom>
          <a:noFill/>
        </p:spPr>
        <p:txBody>
          <a:bodyPr wrap="square" rtlCol="0">
            <a:spAutoFit/>
          </a:bodyPr>
          <a:lstStyle/>
          <a:p>
            <a:pPr algn="ctr"/>
            <a:r>
              <a:rPr lang="en-US" altLang="ko-KR" sz="2000" b="1" dirty="0">
                <a:latin typeface="08서울남산체 B" panose="02020603020101020101" pitchFamily="18" charset="-127"/>
                <a:ea typeface="08서울남산체 B" panose="02020603020101020101" pitchFamily="18" charset="-127"/>
              </a:rPr>
              <a:t>A. Service Platform</a:t>
            </a:r>
          </a:p>
        </p:txBody>
      </p:sp>
      <p:grpSp>
        <p:nvGrpSpPr>
          <p:cNvPr id="35" name="Group 47">
            <a:extLst>
              <a:ext uri="{FF2B5EF4-FFF2-40B4-BE49-F238E27FC236}">
                <a16:creationId xmlns:a16="http://schemas.microsoft.com/office/drawing/2014/main" id="{FF0D2F73-3515-8A45-B121-8E58DDC75452}"/>
              </a:ext>
            </a:extLst>
          </p:cNvPr>
          <p:cNvGrpSpPr/>
          <p:nvPr/>
        </p:nvGrpSpPr>
        <p:grpSpPr>
          <a:xfrm>
            <a:off x="2845091" y="4327826"/>
            <a:ext cx="6567625" cy="1904210"/>
            <a:chOff x="1910813" y="1040579"/>
            <a:chExt cx="9615659" cy="2787952"/>
          </a:xfrm>
        </p:grpSpPr>
        <p:sp>
          <p:nvSpPr>
            <p:cNvPr id="36" name="Oval 31">
              <a:extLst>
                <a:ext uri="{FF2B5EF4-FFF2-40B4-BE49-F238E27FC236}">
                  <a16:creationId xmlns:a16="http://schemas.microsoft.com/office/drawing/2014/main" id="{FF88B79E-4629-2B45-910C-3BCE5DE07F48}"/>
                </a:ext>
              </a:extLst>
            </p:cNvPr>
            <p:cNvSpPr/>
            <p:nvPr/>
          </p:nvSpPr>
          <p:spPr>
            <a:xfrm>
              <a:off x="7040448" y="1040579"/>
              <a:ext cx="1805274" cy="1805274"/>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29">
              <a:extLst>
                <a:ext uri="{FF2B5EF4-FFF2-40B4-BE49-F238E27FC236}">
                  <a16:creationId xmlns:a16="http://schemas.microsoft.com/office/drawing/2014/main" id="{8C101992-94D7-F849-9FEB-1A5D8214C084}"/>
                </a:ext>
              </a:extLst>
            </p:cNvPr>
            <p:cNvSpPr/>
            <p:nvPr/>
          </p:nvSpPr>
          <p:spPr>
            <a:xfrm>
              <a:off x="9651112" y="1040579"/>
              <a:ext cx="1805274" cy="1805274"/>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Picture 15">
              <a:extLst>
                <a:ext uri="{FF2B5EF4-FFF2-40B4-BE49-F238E27FC236}">
                  <a16:creationId xmlns:a16="http://schemas.microsoft.com/office/drawing/2014/main" id="{1E5F5FA7-626D-4E45-BFE6-53A7723947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925" y="1420490"/>
              <a:ext cx="1084623" cy="1084623"/>
            </a:xfrm>
            <a:prstGeom prst="rect">
              <a:avLst/>
            </a:prstGeom>
          </p:spPr>
        </p:pic>
        <p:pic>
          <p:nvPicPr>
            <p:cNvPr id="53" name="Picture 17">
              <a:extLst>
                <a:ext uri="{FF2B5EF4-FFF2-40B4-BE49-F238E27FC236}">
                  <a16:creationId xmlns:a16="http://schemas.microsoft.com/office/drawing/2014/main" id="{2DB6BD47-4A2A-774E-A92A-34ECCBD242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6909" y="1357815"/>
              <a:ext cx="1156882" cy="1156882"/>
            </a:xfrm>
            <a:prstGeom prst="rect">
              <a:avLst/>
            </a:prstGeom>
          </p:spPr>
        </p:pic>
        <p:sp>
          <p:nvSpPr>
            <p:cNvPr id="54" name="Oval 32">
              <a:extLst>
                <a:ext uri="{FF2B5EF4-FFF2-40B4-BE49-F238E27FC236}">
                  <a16:creationId xmlns:a16="http://schemas.microsoft.com/office/drawing/2014/main" id="{54E82DA2-6107-8148-9667-37C67EC24B0B}"/>
                </a:ext>
              </a:extLst>
            </p:cNvPr>
            <p:cNvSpPr/>
            <p:nvPr/>
          </p:nvSpPr>
          <p:spPr>
            <a:xfrm>
              <a:off x="4463872" y="1040579"/>
              <a:ext cx="1805274" cy="1805274"/>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33">
              <a:extLst>
                <a:ext uri="{FF2B5EF4-FFF2-40B4-BE49-F238E27FC236}">
                  <a16:creationId xmlns:a16="http://schemas.microsoft.com/office/drawing/2014/main" id="{2F8FF523-BDCE-4D40-ACB5-D72C8E1892D7}"/>
                </a:ext>
              </a:extLst>
            </p:cNvPr>
            <p:cNvSpPr/>
            <p:nvPr/>
          </p:nvSpPr>
          <p:spPr>
            <a:xfrm>
              <a:off x="1910813" y="1040579"/>
              <a:ext cx="1805274" cy="1805274"/>
            </a:xfrm>
            <a:prstGeom prst="ellipse">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6" name="Picture 13">
              <a:extLst>
                <a:ext uri="{FF2B5EF4-FFF2-40B4-BE49-F238E27FC236}">
                  <a16:creationId xmlns:a16="http://schemas.microsoft.com/office/drawing/2014/main" id="{5AA50659-6341-0648-A587-03E96F072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4977" y="1447130"/>
              <a:ext cx="1047823" cy="1047823"/>
            </a:xfrm>
            <a:prstGeom prst="rect">
              <a:avLst/>
            </a:prstGeom>
          </p:spPr>
        </p:pic>
        <p:pic>
          <p:nvPicPr>
            <p:cNvPr id="57" name="Picture 26">
              <a:extLst>
                <a:ext uri="{FF2B5EF4-FFF2-40B4-BE49-F238E27FC236}">
                  <a16:creationId xmlns:a16="http://schemas.microsoft.com/office/drawing/2014/main" id="{518FDA87-C3A2-224D-A53A-B5F8CADB5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9908" y="1347656"/>
              <a:ext cx="1113052" cy="1113052"/>
            </a:xfrm>
            <a:prstGeom prst="rect">
              <a:avLst/>
            </a:prstGeom>
          </p:spPr>
        </p:pic>
        <p:sp>
          <p:nvSpPr>
            <p:cNvPr id="58" name="Isosceles Triangle 38">
              <a:extLst>
                <a:ext uri="{FF2B5EF4-FFF2-40B4-BE49-F238E27FC236}">
                  <a16:creationId xmlns:a16="http://schemas.microsoft.com/office/drawing/2014/main" id="{92F1DFFD-8C51-4948-86A1-1C7596100516}"/>
                </a:ext>
              </a:extLst>
            </p:cNvPr>
            <p:cNvSpPr/>
            <p:nvPr/>
          </p:nvSpPr>
          <p:spPr>
            <a:xfrm rot="5400000">
              <a:off x="6506654" y="1813151"/>
              <a:ext cx="338640" cy="182063"/>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Isosceles Triangle 39">
              <a:extLst>
                <a:ext uri="{FF2B5EF4-FFF2-40B4-BE49-F238E27FC236}">
                  <a16:creationId xmlns:a16="http://schemas.microsoft.com/office/drawing/2014/main" id="{96824EF7-BFD0-BC4B-A081-B6AE2FCA6009}"/>
                </a:ext>
              </a:extLst>
            </p:cNvPr>
            <p:cNvSpPr/>
            <p:nvPr/>
          </p:nvSpPr>
          <p:spPr>
            <a:xfrm rot="5400000">
              <a:off x="9101911" y="1813152"/>
              <a:ext cx="338640" cy="182063"/>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Isosceles Triangle 42">
              <a:extLst>
                <a:ext uri="{FF2B5EF4-FFF2-40B4-BE49-F238E27FC236}">
                  <a16:creationId xmlns:a16="http://schemas.microsoft.com/office/drawing/2014/main" id="{531A16B0-8CD3-EF48-B010-0B5C21C81655}"/>
                </a:ext>
              </a:extLst>
            </p:cNvPr>
            <p:cNvSpPr/>
            <p:nvPr/>
          </p:nvSpPr>
          <p:spPr>
            <a:xfrm rot="5400000">
              <a:off x="3941424" y="1813152"/>
              <a:ext cx="338640" cy="182063"/>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a:extLst>
                <a:ext uri="{FF2B5EF4-FFF2-40B4-BE49-F238E27FC236}">
                  <a16:creationId xmlns:a16="http://schemas.microsoft.com/office/drawing/2014/main" id="{4A68E314-2DC0-4247-8CAE-913983D8516E}"/>
                </a:ext>
              </a:extLst>
            </p:cNvPr>
            <p:cNvSpPr txBox="1"/>
            <p:nvPr/>
          </p:nvSpPr>
          <p:spPr>
            <a:xfrm>
              <a:off x="2043932" y="2968263"/>
              <a:ext cx="1486499" cy="491581"/>
            </a:xfrm>
            <a:prstGeom prst="rect">
              <a:avLst/>
            </a:prstGeom>
            <a:noFill/>
          </p:spPr>
          <p:txBody>
            <a:bodyPr wrap="square" rtlCol="0">
              <a:spAutoFit/>
            </a:bodyPr>
            <a:lstStyle/>
            <a:p>
              <a:pPr algn="ctr"/>
              <a:r>
                <a:rPr lang="en-US" altLang="ko-KR" dirty="0">
                  <a:latin typeface="08서울남산체 B" panose="02020603020101020101" pitchFamily="18" charset="-127"/>
                  <a:ea typeface="08서울남산체 B" panose="02020603020101020101" pitchFamily="18" charset="-127"/>
                </a:rPr>
                <a:t>Sign up</a:t>
              </a:r>
            </a:p>
          </p:txBody>
        </p:sp>
        <p:sp>
          <p:nvSpPr>
            <p:cNvPr id="62" name="Rectangle 44">
              <a:extLst>
                <a:ext uri="{FF2B5EF4-FFF2-40B4-BE49-F238E27FC236}">
                  <a16:creationId xmlns:a16="http://schemas.microsoft.com/office/drawing/2014/main" id="{42D89AB6-524D-DA4A-9EA5-C2983A0B29D4}"/>
                </a:ext>
              </a:extLst>
            </p:cNvPr>
            <p:cNvSpPr/>
            <p:nvPr/>
          </p:nvSpPr>
          <p:spPr>
            <a:xfrm>
              <a:off x="4320029" y="2968265"/>
              <a:ext cx="2194561" cy="860266"/>
            </a:xfrm>
            <a:prstGeom prst="rect">
              <a:avLst/>
            </a:prstGeom>
          </p:spPr>
          <p:txBody>
            <a:bodyPr wrap="square">
              <a:spAutoFit/>
            </a:bodyPr>
            <a:lstStyle/>
            <a:p>
              <a:pPr algn="ctr"/>
              <a:r>
                <a:rPr lang="en-US" altLang="ko-KR" dirty="0">
                  <a:latin typeface="08서울남산체 B" panose="02020603020101020101" pitchFamily="18" charset="-127"/>
                  <a:ea typeface="08서울남산체 B" panose="02020603020101020101" pitchFamily="18" charset="-127"/>
                </a:rPr>
                <a:t>Register Medication</a:t>
              </a:r>
              <a:endParaRPr lang="en-US" altLang="ko-KR" b="1" dirty="0">
                <a:latin typeface="08서울남산체 B" panose="02020603020101020101" pitchFamily="18" charset="-127"/>
                <a:ea typeface="08서울남산체 B" panose="02020603020101020101" pitchFamily="18" charset="-127"/>
              </a:endParaRPr>
            </a:p>
          </p:txBody>
        </p:sp>
        <p:sp>
          <p:nvSpPr>
            <p:cNvPr id="63" name="Rectangle 45">
              <a:extLst>
                <a:ext uri="{FF2B5EF4-FFF2-40B4-BE49-F238E27FC236}">
                  <a16:creationId xmlns:a16="http://schemas.microsoft.com/office/drawing/2014/main" id="{5C723707-3619-F942-91A2-19C0AFA2047F}"/>
                </a:ext>
              </a:extLst>
            </p:cNvPr>
            <p:cNvSpPr/>
            <p:nvPr/>
          </p:nvSpPr>
          <p:spPr>
            <a:xfrm>
              <a:off x="7091248" y="2968264"/>
              <a:ext cx="1752223" cy="491581"/>
            </a:xfrm>
            <a:prstGeom prst="rect">
              <a:avLst/>
            </a:prstGeom>
          </p:spPr>
          <p:txBody>
            <a:bodyPr wrap="square">
              <a:spAutoFit/>
            </a:bodyPr>
            <a:lstStyle/>
            <a:p>
              <a:pPr algn="ctr"/>
              <a:r>
                <a:rPr lang="en-US" altLang="ko-KR" dirty="0">
                  <a:latin typeface="08서울남산체 B" panose="02020603020101020101" pitchFamily="18" charset="-127"/>
                  <a:ea typeface="08서울남산체 B" panose="02020603020101020101" pitchFamily="18" charset="-127"/>
                </a:rPr>
                <a:t>Alarm</a:t>
              </a:r>
            </a:p>
          </p:txBody>
        </p:sp>
        <p:sp>
          <p:nvSpPr>
            <p:cNvPr id="64" name="Rectangle 46">
              <a:extLst>
                <a:ext uri="{FF2B5EF4-FFF2-40B4-BE49-F238E27FC236}">
                  <a16:creationId xmlns:a16="http://schemas.microsoft.com/office/drawing/2014/main" id="{8895439F-62C6-254D-A570-BF59FBAF7E21}"/>
                </a:ext>
              </a:extLst>
            </p:cNvPr>
            <p:cNvSpPr/>
            <p:nvPr/>
          </p:nvSpPr>
          <p:spPr>
            <a:xfrm>
              <a:off x="9546067" y="2968264"/>
              <a:ext cx="1980405" cy="491581"/>
            </a:xfrm>
            <a:prstGeom prst="rect">
              <a:avLst/>
            </a:prstGeom>
          </p:spPr>
          <p:txBody>
            <a:bodyPr wrap="none">
              <a:spAutoFit/>
            </a:bodyPr>
            <a:lstStyle/>
            <a:p>
              <a:pPr algn="ctr"/>
              <a:r>
                <a:rPr lang="en-US" altLang="ko-KR" dirty="0">
                  <a:latin typeface="08서울남산체 B" panose="02020603020101020101" pitchFamily="18" charset="-127"/>
                  <a:ea typeface="08서울남산체 B" panose="02020603020101020101" pitchFamily="18" charset="-127"/>
                </a:rPr>
                <a:t>Check Taken</a:t>
              </a:r>
              <a:endParaRPr lang="ko-KR" altLang="en-US" dirty="0"/>
            </a:p>
          </p:txBody>
        </p:sp>
      </p:grpSp>
      <p:sp>
        <p:nvSpPr>
          <p:cNvPr id="65" name="TextBox 64">
            <a:extLst>
              <a:ext uri="{FF2B5EF4-FFF2-40B4-BE49-F238E27FC236}">
                <a16:creationId xmlns:a16="http://schemas.microsoft.com/office/drawing/2014/main" id="{1356B837-15CB-594A-998B-77B47EEB0FA5}"/>
              </a:ext>
            </a:extLst>
          </p:cNvPr>
          <p:cNvSpPr txBox="1"/>
          <p:nvPr/>
        </p:nvSpPr>
        <p:spPr>
          <a:xfrm>
            <a:off x="4735248" y="3600760"/>
            <a:ext cx="2726599" cy="400110"/>
          </a:xfrm>
          <a:prstGeom prst="rect">
            <a:avLst/>
          </a:prstGeom>
          <a:noFill/>
        </p:spPr>
        <p:txBody>
          <a:bodyPr wrap="square" rtlCol="0">
            <a:spAutoFit/>
          </a:bodyPr>
          <a:lstStyle/>
          <a:p>
            <a:pPr algn="ctr"/>
            <a:r>
              <a:rPr lang="en-US" altLang="ko-KR" sz="2000" b="1" dirty="0">
                <a:latin typeface="08서울남산체 B" panose="02020603020101020101" pitchFamily="18" charset="-127"/>
                <a:ea typeface="08서울남산체 B" panose="02020603020101020101" pitchFamily="18" charset="-127"/>
              </a:rPr>
              <a:t>B. Service</a:t>
            </a:r>
            <a:r>
              <a:rPr lang="ko-KR" altLang="en-US" sz="2000" b="1" dirty="0">
                <a:latin typeface="08서울남산체 B" panose="02020603020101020101" pitchFamily="18" charset="-127"/>
                <a:ea typeface="08서울남산체 B" panose="02020603020101020101" pitchFamily="18" charset="-127"/>
              </a:rPr>
              <a:t> </a:t>
            </a:r>
            <a:r>
              <a:rPr lang="en-US" altLang="ko-KR" sz="2000" b="1" dirty="0">
                <a:latin typeface="08서울남산체 B" panose="02020603020101020101" pitchFamily="18" charset="-127"/>
                <a:ea typeface="08서울남산체 B" panose="02020603020101020101" pitchFamily="18" charset="-127"/>
              </a:rPr>
              <a:t>Mechanism</a:t>
            </a:r>
          </a:p>
        </p:txBody>
      </p:sp>
    </p:spTree>
    <p:extLst>
      <p:ext uri="{BB962C8B-B14F-4D97-AF65-F5344CB8AC3E}">
        <p14:creationId xmlns:p14="http://schemas.microsoft.com/office/powerpoint/2010/main" val="1894837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017860"/>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Overall Architecture</a:t>
            </a:r>
            <a:endParaRPr lang="ko-KR" altLang="en-US" sz="3200" dirty="0">
              <a:solidFill>
                <a:srgbClr val="1F4E79"/>
              </a:solidFill>
              <a:latin typeface="Impact" panose="020B0806030902050204" pitchFamily="34" charset="0"/>
            </a:endParaRPr>
          </a:p>
        </p:txBody>
      </p:sp>
      <p:grpSp>
        <p:nvGrpSpPr>
          <p:cNvPr id="3" name="그룹 2">
            <a:extLst>
              <a:ext uri="{FF2B5EF4-FFF2-40B4-BE49-F238E27FC236}">
                <a16:creationId xmlns:a16="http://schemas.microsoft.com/office/drawing/2014/main" id="{AA0179B4-0DBC-3C4A-9952-98E1573A25F1}"/>
              </a:ext>
            </a:extLst>
          </p:cNvPr>
          <p:cNvGrpSpPr/>
          <p:nvPr/>
        </p:nvGrpSpPr>
        <p:grpSpPr>
          <a:xfrm>
            <a:off x="557200" y="1891206"/>
            <a:ext cx="6039401" cy="3537322"/>
            <a:chOff x="1549522" y="869228"/>
            <a:chExt cx="9510332" cy="4559300"/>
          </a:xfrm>
        </p:grpSpPr>
        <p:grpSp>
          <p:nvGrpSpPr>
            <p:cNvPr id="26" name="그룹 25"/>
            <p:cNvGrpSpPr/>
            <p:nvPr/>
          </p:nvGrpSpPr>
          <p:grpSpPr>
            <a:xfrm rot="10800000">
              <a:off x="4631933" y="3621541"/>
              <a:ext cx="444303" cy="457708"/>
              <a:chOff x="4367662" y="2264213"/>
              <a:chExt cx="551579" cy="568221"/>
            </a:xfrm>
          </p:grpSpPr>
          <p:sp>
            <p:nvSpPr>
              <p:cNvPr id="27" name="타원 26"/>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그림 1">
              <a:extLst>
                <a:ext uri="{FF2B5EF4-FFF2-40B4-BE49-F238E27FC236}">
                  <a16:creationId xmlns:a16="http://schemas.microsoft.com/office/drawing/2014/main" id="{EA350100-13F0-6B49-93A9-CE6C04552A37}"/>
                </a:ext>
              </a:extLst>
            </p:cNvPr>
            <p:cNvPicPr>
              <a:picLocks noChangeAspect="1"/>
            </p:cNvPicPr>
            <p:nvPr/>
          </p:nvPicPr>
          <p:blipFill>
            <a:blip r:embed="rId2"/>
            <a:stretch>
              <a:fillRect/>
            </a:stretch>
          </p:blipFill>
          <p:spPr>
            <a:xfrm>
              <a:off x="5255954" y="869228"/>
              <a:ext cx="5803900" cy="4559300"/>
            </a:xfrm>
            <a:prstGeom prst="rect">
              <a:avLst/>
            </a:prstGeom>
          </p:spPr>
        </p:pic>
        <p:grpSp>
          <p:nvGrpSpPr>
            <p:cNvPr id="21" name="그룹 20">
              <a:extLst>
                <a:ext uri="{FF2B5EF4-FFF2-40B4-BE49-F238E27FC236}">
                  <a16:creationId xmlns:a16="http://schemas.microsoft.com/office/drawing/2014/main" id="{C9850E32-271C-BE4E-BB8D-35CD1F4CDB03}"/>
                </a:ext>
              </a:extLst>
            </p:cNvPr>
            <p:cNvGrpSpPr/>
            <p:nvPr/>
          </p:nvGrpSpPr>
          <p:grpSpPr>
            <a:xfrm>
              <a:off x="1549522" y="1403648"/>
              <a:ext cx="4291060" cy="3472085"/>
              <a:chOff x="234587" y="1090276"/>
              <a:chExt cx="5711398" cy="4621344"/>
            </a:xfrm>
          </p:grpSpPr>
          <p:pic>
            <p:nvPicPr>
              <p:cNvPr id="22" name="Picture 8">
                <a:extLst>
                  <a:ext uri="{FF2B5EF4-FFF2-40B4-BE49-F238E27FC236}">
                    <a16:creationId xmlns:a16="http://schemas.microsoft.com/office/drawing/2014/main" id="{56A00CA9-62F9-DA44-844D-949B36634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87" y="2742810"/>
                <a:ext cx="1707390" cy="1296954"/>
              </a:xfrm>
              <a:prstGeom prst="rect">
                <a:avLst/>
              </a:prstGeom>
            </p:spPr>
          </p:pic>
          <p:cxnSp>
            <p:nvCxnSpPr>
              <p:cNvPr id="23" name="Straight Arrow Connector 20">
                <a:extLst>
                  <a:ext uri="{FF2B5EF4-FFF2-40B4-BE49-F238E27FC236}">
                    <a16:creationId xmlns:a16="http://schemas.microsoft.com/office/drawing/2014/main" id="{1D1D5F0B-E153-2845-89DB-0AAE9DAEFBD1}"/>
                  </a:ext>
                </a:extLst>
              </p:cNvPr>
              <p:cNvCxnSpPr>
                <a:cxnSpLocks/>
              </p:cNvCxnSpPr>
              <p:nvPr/>
            </p:nvCxnSpPr>
            <p:spPr>
              <a:xfrm flipV="1">
                <a:off x="1903191" y="1090276"/>
                <a:ext cx="3811809" cy="2112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7">
                <a:extLst>
                  <a:ext uri="{FF2B5EF4-FFF2-40B4-BE49-F238E27FC236}">
                    <a16:creationId xmlns:a16="http://schemas.microsoft.com/office/drawing/2014/main" id="{9FBBA0FB-39E9-BB47-86A1-C6AE4BCF21E3}"/>
                  </a:ext>
                </a:extLst>
              </p:cNvPr>
              <p:cNvCxnSpPr>
                <a:cxnSpLocks/>
              </p:cNvCxnSpPr>
              <p:nvPr/>
            </p:nvCxnSpPr>
            <p:spPr>
              <a:xfrm>
                <a:off x="1933821" y="3923336"/>
                <a:ext cx="3811809" cy="1788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E7BEC1-65E8-344A-8867-237F5BD77406}"/>
                  </a:ext>
                </a:extLst>
              </p:cNvPr>
              <p:cNvSpPr txBox="1"/>
              <p:nvPr/>
            </p:nvSpPr>
            <p:spPr>
              <a:xfrm>
                <a:off x="337146" y="4135278"/>
                <a:ext cx="1399196" cy="475204"/>
              </a:xfrm>
              <a:prstGeom prst="rect">
                <a:avLst/>
              </a:prstGeom>
              <a:noFill/>
            </p:spPr>
            <p:txBody>
              <a:bodyPr wrap="square" rtlCol="0">
                <a:spAutoFit/>
              </a:bodyPr>
              <a:lstStyle/>
              <a:p>
                <a:pPr algn="ctr"/>
                <a:r>
                  <a:rPr lang="en-US" altLang="ko-KR" sz="1200" dirty="0">
                    <a:latin typeface="Arial" panose="020B0604020202020204" pitchFamily="34" charset="0"/>
                    <a:ea typeface="08서울남산체 L" panose="02020603020101020101" pitchFamily="18" charset="-127"/>
                    <a:cs typeface="Arial" panose="020B0604020202020204" pitchFamily="34" charset="0"/>
                  </a:rPr>
                  <a:t>User</a:t>
                </a:r>
                <a:endParaRPr lang="ko-KR" altLang="en-US" sz="1200" dirty="0">
                  <a:latin typeface="Arial" panose="020B0604020202020204" pitchFamily="34" charset="0"/>
                  <a:ea typeface="08서울남산체 L" panose="02020603020101020101" pitchFamily="18" charset="-127"/>
                  <a:cs typeface="Arial" panose="020B0604020202020204" pitchFamily="34" charset="0"/>
                </a:endParaRPr>
              </a:p>
            </p:txBody>
          </p:sp>
          <p:sp>
            <p:nvSpPr>
              <p:cNvPr id="30" name="TextBox 29">
                <a:extLst>
                  <a:ext uri="{FF2B5EF4-FFF2-40B4-BE49-F238E27FC236}">
                    <a16:creationId xmlns:a16="http://schemas.microsoft.com/office/drawing/2014/main" id="{067C1FB5-3B2D-3A41-9EA6-A93139A11251}"/>
                  </a:ext>
                </a:extLst>
              </p:cNvPr>
              <p:cNvSpPr txBox="1"/>
              <p:nvPr/>
            </p:nvSpPr>
            <p:spPr>
              <a:xfrm rot="19260000" flipH="1">
                <a:off x="2052211" y="2041164"/>
                <a:ext cx="3893774" cy="448803"/>
              </a:xfrm>
              <a:prstGeom prst="rect">
                <a:avLst/>
              </a:prstGeom>
              <a:noFill/>
            </p:spPr>
            <p:txBody>
              <a:bodyPr wrap="square" rtlCol="0">
                <a:spAutoFit/>
              </a:bodyPr>
              <a:lstStyle/>
              <a:p>
                <a:r>
                  <a:rPr lang="en-US" altLang="ko-KR" sz="1100" dirty="0">
                    <a:latin typeface="Arial" panose="020B0604020202020204" pitchFamily="34" charset="0"/>
                    <a:ea typeface="08서울남산체 L" panose="02020603020101020101" pitchFamily="18" charset="-127"/>
                    <a:cs typeface="Arial" panose="020B0604020202020204" pitchFamily="34" charset="0"/>
                  </a:rPr>
                  <a:t>NUGU Device Request</a:t>
                </a:r>
                <a:endParaRPr lang="ko-KR" altLang="en-US" sz="1100" dirty="0">
                  <a:latin typeface="Arial" panose="020B0604020202020204" pitchFamily="34" charset="0"/>
                  <a:ea typeface="08서울남산체 L" panose="02020603020101020101" pitchFamily="18" charset="-127"/>
                  <a:cs typeface="Arial" panose="020B0604020202020204" pitchFamily="34" charset="0"/>
                </a:endParaRPr>
              </a:p>
            </p:txBody>
          </p:sp>
          <p:sp>
            <p:nvSpPr>
              <p:cNvPr id="31" name="TextBox 30">
                <a:extLst>
                  <a:ext uri="{FF2B5EF4-FFF2-40B4-BE49-F238E27FC236}">
                    <a16:creationId xmlns:a16="http://schemas.microsoft.com/office/drawing/2014/main" id="{41BF5ACE-7C79-CD48-866A-1D8F86067ABD}"/>
                  </a:ext>
                </a:extLst>
              </p:cNvPr>
              <p:cNvSpPr txBox="1"/>
              <p:nvPr/>
            </p:nvSpPr>
            <p:spPr>
              <a:xfrm rot="2100000" flipH="1">
                <a:off x="1790520" y="4771007"/>
                <a:ext cx="3832759" cy="448803"/>
              </a:xfrm>
              <a:prstGeom prst="rect">
                <a:avLst/>
              </a:prstGeom>
              <a:noFill/>
            </p:spPr>
            <p:txBody>
              <a:bodyPr wrap="square" rtlCol="0">
                <a:spAutoFit/>
              </a:bodyPr>
              <a:lstStyle/>
              <a:p>
                <a:r>
                  <a:rPr lang="en-US" altLang="ko-KR" sz="1100" dirty="0">
                    <a:latin typeface="Arial" panose="020B0604020202020204" pitchFamily="34" charset="0"/>
                    <a:ea typeface="ChosunilboNM" panose="02030304000000000000" pitchFamily="18" charset="-128"/>
                    <a:cs typeface="Arial" panose="020B0604020202020204" pitchFamily="34" charset="0"/>
                  </a:rPr>
                  <a:t>Mobile App. Request</a:t>
                </a:r>
                <a:endParaRPr lang="ko-KR" altLang="en-US" sz="1100" dirty="0">
                  <a:latin typeface="Arial" panose="020B0604020202020204" pitchFamily="34" charset="0"/>
                  <a:ea typeface="ChosunilboNM" panose="02030304000000000000" pitchFamily="18" charset="-128"/>
                  <a:cs typeface="Arial" panose="020B0604020202020204" pitchFamily="34" charset="0"/>
                </a:endParaRPr>
              </a:p>
            </p:txBody>
          </p:sp>
        </p:grpSp>
      </p:grpSp>
      <p:grpSp>
        <p:nvGrpSpPr>
          <p:cNvPr id="53" name="그룹 52">
            <a:extLst>
              <a:ext uri="{FF2B5EF4-FFF2-40B4-BE49-F238E27FC236}">
                <a16:creationId xmlns:a16="http://schemas.microsoft.com/office/drawing/2014/main" id="{1260960C-383F-1E40-A52A-C0A6FD5E45DF}"/>
              </a:ext>
            </a:extLst>
          </p:cNvPr>
          <p:cNvGrpSpPr/>
          <p:nvPr/>
        </p:nvGrpSpPr>
        <p:grpSpPr>
          <a:xfrm>
            <a:off x="6850360" y="174547"/>
            <a:ext cx="444303" cy="457708"/>
            <a:chOff x="4367662" y="2264213"/>
            <a:chExt cx="551579" cy="568221"/>
          </a:xfrm>
        </p:grpSpPr>
        <p:sp>
          <p:nvSpPr>
            <p:cNvPr id="54" name="타원 53">
              <a:extLst>
                <a:ext uri="{FF2B5EF4-FFF2-40B4-BE49-F238E27FC236}">
                  <a16:creationId xmlns:a16="http://schemas.microsoft.com/office/drawing/2014/main" id="{59C74EEB-A4A8-6442-B181-13B9F2875B19}"/>
                </a:ext>
              </a:extLst>
            </p:cNvPr>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55" name="타원 54">
              <a:extLst>
                <a:ext uri="{FF2B5EF4-FFF2-40B4-BE49-F238E27FC236}">
                  <a16:creationId xmlns:a16="http://schemas.microsoft.com/office/drawing/2014/main" id="{47D4FA62-A6C3-0A47-8BC7-EAF73E8A7370}"/>
                </a:ext>
              </a:extLst>
            </p:cNvPr>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56" name="타원 55">
              <a:extLst>
                <a:ext uri="{FF2B5EF4-FFF2-40B4-BE49-F238E27FC236}">
                  <a16:creationId xmlns:a16="http://schemas.microsoft.com/office/drawing/2014/main" id="{E3781987-793E-7942-BB55-8DCC7A7FCAC7}"/>
                </a:ext>
              </a:extLst>
            </p:cNvPr>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grpSp>
      <p:sp>
        <p:nvSpPr>
          <p:cNvPr id="57" name="TextBox 56">
            <a:extLst>
              <a:ext uri="{FF2B5EF4-FFF2-40B4-BE49-F238E27FC236}">
                <a16:creationId xmlns:a16="http://schemas.microsoft.com/office/drawing/2014/main" id="{01E0B406-DD4F-1D41-AE11-EE0C4C608F9A}"/>
              </a:ext>
            </a:extLst>
          </p:cNvPr>
          <p:cNvSpPr txBox="1"/>
          <p:nvPr/>
        </p:nvSpPr>
        <p:spPr>
          <a:xfrm>
            <a:off x="6720477" y="402452"/>
            <a:ext cx="3893475"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01 Front  </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58" name="TextBox 57">
            <a:extLst>
              <a:ext uri="{FF2B5EF4-FFF2-40B4-BE49-F238E27FC236}">
                <a16:creationId xmlns:a16="http://schemas.microsoft.com/office/drawing/2014/main" id="{3759373C-2BCC-2F41-BCC5-7C5CA5FDE702}"/>
              </a:ext>
            </a:extLst>
          </p:cNvPr>
          <p:cNvSpPr txBox="1"/>
          <p:nvPr/>
        </p:nvSpPr>
        <p:spPr>
          <a:xfrm>
            <a:off x="6720477" y="2446399"/>
            <a:ext cx="3403997"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02 App Server</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grpSp>
        <p:nvGrpSpPr>
          <p:cNvPr id="59" name="그룹 59">
            <a:extLst>
              <a:ext uri="{FF2B5EF4-FFF2-40B4-BE49-F238E27FC236}">
                <a16:creationId xmlns:a16="http://schemas.microsoft.com/office/drawing/2014/main" id="{3CE5DCAB-08DF-824B-88CB-67A78ADC9E51}"/>
              </a:ext>
            </a:extLst>
          </p:cNvPr>
          <p:cNvGrpSpPr/>
          <p:nvPr/>
        </p:nvGrpSpPr>
        <p:grpSpPr>
          <a:xfrm>
            <a:off x="10742061" y="5501243"/>
            <a:ext cx="444303" cy="457708"/>
            <a:chOff x="4367662" y="2264213"/>
            <a:chExt cx="551579" cy="568221"/>
          </a:xfrm>
        </p:grpSpPr>
        <p:sp>
          <p:nvSpPr>
            <p:cNvPr id="60" name="타원 60">
              <a:extLst>
                <a:ext uri="{FF2B5EF4-FFF2-40B4-BE49-F238E27FC236}">
                  <a16:creationId xmlns:a16="http://schemas.microsoft.com/office/drawing/2014/main" id="{D33B1010-C272-7949-8541-86E363F2AF9D}"/>
                </a:ext>
              </a:extLst>
            </p:cNvPr>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61" name="타원 61">
              <a:extLst>
                <a:ext uri="{FF2B5EF4-FFF2-40B4-BE49-F238E27FC236}">
                  <a16:creationId xmlns:a16="http://schemas.microsoft.com/office/drawing/2014/main" id="{1A7AA343-4CF7-F049-86CE-5ADAA8B3C23B}"/>
                </a:ext>
              </a:extLst>
            </p:cNvPr>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62" name="타원 62">
              <a:extLst>
                <a:ext uri="{FF2B5EF4-FFF2-40B4-BE49-F238E27FC236}">
                  <a16:creationId xmlns:a16="http://schemas.microsoft.com/office/drawing/2014/main" id="{2F99F861-5A65-B44C-AE8A-3075E30B8CB8}"/>
                </a:ext>
              </a:extLst>
            </p:cNvPr>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grpSp>
      <p:sp>
        <p:nvSpPr>
          <p:cNvPr id="63" name="TextBox 62">
            <a:extLst>
              <a:ext uri="{FF2B5EF4-FFF2-40B4-BE49-F238E27FC236}">
                <a16:creationId xmlns:a16="http://schemas.microsoft.com/office/drawing/2014/main" id="{DF9C4B7A-F694-B943-B51F-D5ECC4B05957}"/>
              </a:ext>
            </a:extLst>
          </p:cNvPr>
          <p:cNvSpPr txBox="1"/>
          <p:nvPr/>
        </p:nvSpPr>
        <p:spPr>
          <a:xfrm>
            <a:off x="6690207" y="4663305"/>
            <a:ext cx="3505644"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03 NUGU Play</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grpSp>
        <p:nvGrpSpPr>
          <p:cNvPr id="64" name="Group 1">
            <a:extLst>
              <a:ext uri="{FF2B5EF4-FFF2-40B4-BE49-F238E27FC236}">
                <a16:creationId xmlns:a16="http://schemas.microsoft.com/office/drawing/2014/main" id="{152B4684-4879-6144-A7C0-1D62BC4C2C8F}"/>
              </a:ext>
            </a:extLst>
          </p:cNvPr>
          <p:cNvGrpSpPr/>
          <p:nvPr/>
        </p:nvGrpSpPr>
        <p:grpSpPr>
          <a:xfrm>
            <a:off x="7112917" y="1032869"/>
            <a:ext cx="4586829" cy="1609435"/>
            <a:chOff x="7643100" y="3221310"/>
            <a:chExt cx="6454079" cy="1609435"/>
          </a:xfrm>
        </p:grpSpPr>
        <p:sp>
          <p:nvSpPr>
            <p:cNvPr id="65" name="TextBox 64">
              <a:extLst>
                <a:ext uri="{FF2B5EF4-FFF2-40B4-BE49-F238E27FC236}">
                  <a16:creationId xmlns:a16="http://schemas.microsoft.com/office/drawing/2014/main" id="{3672DCB9-8338-474F-828F-D331783F1B16}"/>
                </a:ext>
              </a:extLst>
            </p:cNvPr>
            <p:cNvSpPr txBox="1"/>
            <p:nvPr/>
          </p:nvSpPr>
          <p:spPr>
            <a:xfrm>
              <a:off x="7643100" y="3221310"/>
              <a:ext cx="6454079" cy="954107"/>
            </a:xfrm>
            <a:prstGeom prst="rect">
              <a:avLst/>
            </a:prstGeom>
            <a:noFill/>
          </p:spPr>
          <p:txBody>
            <a:bodyPr wrap="square" rtlCol="0">
              <a:spAutoFit/>
            </a:bodyPr>
            <a:lstStyle/>
            <a:p>
              <a:pPr marL="285750" indent="-285750">
                <a:buFontTx/>
                <a:buChar char="-"/>
              </a:pPr>
              <a:r>
                <a:rPr lang="en-US" altLang="ko-KR" dirty="0">
                  <a:solidFill>
                    <a:srgbClr val="2A4E76"/>
                  </a:solidFill>
                  <a:latin typeface="08SeoulNamsan L" panose="02020603020101020101" pitchFamily="18" charset="-127"/>
                  <a:ea typeface="08SeoulNamsan L" panose="02020603020101020101" pitchFamily="18" charset="-127"/>
                </a:rPr>
                <a:t>Receives the user’s request, forwards it to the server, processes the response</a:t>
              </a:r>
            </a:p>
            <a:p>
              <a:r>
                <a:rPr lang="ko-KR" altLang="ko-KR" dirty="0">
                  <a:solidFill>
                    <a:srgbClr val="2A4E76"/>
                  </a:solidFill>
                  <a:latin typeface="08SeoulNamsan L" panose="02020603020101020101" pitchFamily="18" charset="-127"/>
                  <a:ea typeface="08SeoulNamsan L" panose="02020603020101020101" pitchFamily="18" charset="-127"/>
                </a:rPr>
                <a:t> </a:t>
              </a:r>
              <a:endParaRPr lang="ko-KR" altLang="en-US" dirty="0">
                <a:solidFill>
                  <a:srgbClr val="2A4E76"/>
                </a:solidFill>
                <a:latin typeface="08SeoulNamsan L" panose="02020603020101020101" pitchFamily="18" charset="-127"/>
                <a:ea typeface="08SeoulNamsan L" panose="02020603020101020101" pitchFamily="18" charset="-127"/>
              </a:endParaRPr>
            </a:p>
          </p:txBody>
        </p:sp>
        <p:sp>
          <p:nvSpPr>
            <p:cNvPr id="66" name="TextBox 65">
              <a:extLst>
                <a:ext uri="{FF2B5EF4-FFF2-40B4-BE49-F238E27FC236}">
                  <a16:creationId xmlns:a16="http://schemas.microsoft.com/office/drawing/2014/main" id="{C2980DB8-85D9-CD4D-AC67-4F06A854B212}"/>
                </a:ext>
              </a:extLst>
            </p:cNvPr>
            <p:cNvSpPr txBox="1"/>
            <p:nvPr/>
          </p:nvSpPr>
          <p:spPr>
            <a:xfrm>
              <a:off x="7650909" y="3822465"/>
              <a:ext cx="5520443" cy="646331"/>
            </a:xfrm>
            <a:prstGeom prst="rect">
              <a:avLst/>
            </a:prstGeom>
            <a:noFill/>
          </p:spPr>
          <p:txBody>
            <a:bodyPr wrap="square" rtlCol="0">
              <a:spAutoFit/>
            </a:bodyPr>
            <a:lstStyle/>
            <a:p>
              <a:pPr marL="285750" indent="-285750">
                <a:buFontTx/>
                <a:buChar char="-"/>
              </a:pPr>
              <a:r>
                <a:rPr lang="en-US" altLang="ko-KR" dirty="0">
                  <a:solidFill>
                    <a:srgbClr val="2A4E76"/>
                  </a:solidFill>
                  <a:latin typeface="08SeoulNamsan L" panose="02020603020101020101" pitchFamily="18" charset="-127"/>
                  <a:ea typeface="08SeoulNamsan L" panose="02020603020101020101" pitchFamily="18" charset="-127"/>
                </a:rPr>
                <a:t>Intuitive color and icon design</a:t>
              </a:r>
            </a:p>
            <a:p>
              <a:r>
                <a:rPr lang="ko-KR" altLang="ko-KR" dirty="0">
                  <a:solidFill>
                    <a:srgbClr val="2A4E76"/>
                  </a:solidFill>
                  <a:latin typeface="08SeoulNamsan L" panose="02020603020101020101" pitchFamily="18" charset="-127"/>
                  <a:ea typeface="08SeoulNamsan L" panose="02020603020101020101" pitchFamily="18" charset="-127"/>
                </a:rPr>
                <a:t> </a:t>
              </a:r>
              <a:r>
                <a:rPr lang="en-US" altLang="ko-KR" dirty="0">
                  <a:solidFill>
                    <a:srgbClr val="2A4E76"/>
                  </a:solidFill>
                  <a:latin typeface="08SeoulNamsan L" panose="02020603020101020101" pitchFamily="18" charset="-127"/>
                  <a:ea typeface="08SeoulNamsan L" panose="02020603020101020101" pitchFamily="18" charset="-127"/>
                </a:rPr>
                <a:t> </a:t>
              </a:r>
              <a:endParaRPr lang="ko-KR" altLang="en-US" dirty="0">
                <a:solidFill>
                  <a:srgbClr val="2A4E76"/>
                </a:solidFill>
                <a:latin typeface="08SeoulNamsan L" panose="02020603020101020101" pitchFamily="18" charset="-127"/>
                <a:ea typeface="08SeoulNamsan L" panose="02020603020101020101" pitchFamily="18" charset="-127"/>
              </a:endParaRPr>
            </a:p>
          </p:txBody>
        </p:sp>
        <p:sp>
          <p:nvSpPr>
            <p:cNvPr id="67" name="TextBox 66">
              <a:extLst>
                <a:ext uri="{FF2B5EF4-FFF2-40B4-BE49-F238E27FC236}">
                  <a16:creationId xmlns:a16="http://schemas.microsoft.com/office/drawing/2014/main" id="{1F96C218-83C2-8242-B20C-4037B24B74DB}"/>
                </a:ext>
              </a:extLst>
            </p:cNvPr>
            <p:cNvSpPr txBox="1"/>
            <p:nvPr/>
          </p:nvSpPr>
          <p:spPr>
            <a:xfrm>
              <a:off x="7655519" y="4184414"/>
              <a:ext cx="5172507" cy="646331"/>
            </a:xfrm>
            <a:prstGeom prst="rect">
              <a:avLst/>
            </a:prstGeom>
            <a:noFill/>
          </p:spPr>
          <p:txBody>
            <a:bodyPr wrap="square" rtlCol="0">
              <a:spAutoFit/>
            </a:bodyPr>
            <a:lstStyle/>
            <a:p>
              <a:pPr marL="342900" indent="-342900">
                <a:buFontTx/>
                <a:buChar char="-"/>
              </a:pPr>
              <a:r>
                <a:rPr lang="en-US" altLang="ko-KR" dirty="0" err="1">
                  <a:solidFill>
                    <a:srgbClr val="2A4E76"/>
                  </a:solidFill>
                  <a:latin typeface="08서울남산체 L" panose="02020603020101020101" pitchFamily="18" charset="-127"/>
                  <a:ea typeface="08서울남산체 L" panose="02020603020101020101" pitchFamily="18" charset="-127"/>
                </a:rPr>
                <a:t>Javascript</a:t>
              </a:r>
              <a:r>
                <a:rPr lang="en-US" altLang="ko-KR" dirty="0">
                  <a:solidFill>
                    <a:srgbClr val="2A4E76"/>
                  </a:solidFill>
                  <a:latin typeface="08서울남산체 L" panose="02020603020101020101" pitchFamily="18" charset="-127"/>
                  <a:ea typeface="08서울남산체 L" panose="02020603020101020101" pitchFamily="18" charset="-127"/>
                </a:rPr>
                <a:t> and </a:t>
              </a:r>
              <a:r>
                <a:rPr lang="en-US" altLang="ko-KR" dirty="0" err="1">
                  <a:solidFill>
                    <a:srgbClr val="2A4E76"/>
                  </a:solidFill>
                  <a:latin typeface="08서울남산체 L" panose="02020603020101020101" pitchFamily="18" charset="-127"/>
                  <a:ea typeface="08서울남산체 L" panose="02020603020101020101" pitchFamily="18" charset="-127"/>
                </a:rPr>
                <a:t>React.js</a:t>
              </a:r>
              <a:endParaRPr lang="en-US" altLang="ko-KR" dirty="0">
                <a:solidFill>
                  <a:srgbClr val="2A4E76"/>
                </a:solidFill>
                <a:latin typeface="08서울남산체 L" panose="02020603020101020101" pitchFamily="18" charset="-127"/>
                <a:ea typeface="08서울남산체 L" panose="02020603020101020101" pitchFamily="18" charset="-127"/>
              </a:endParaRPr>
            </a:p>
            <a:p>
              <a:endParaRPr lang="ko-KR" altLang="en-US" dirty="0">
                <a:solidFill>
                  <a:srgbClr val="2A4E76"/>
                </a:solidFill>
                <a:latin typeface="08서울남산체 L" panose="02020603020101020101" pitchFamily="18" charset="-127"/>
                <a:ea typeface="08서울남산체 L" panose="02020603020101020101" pitchFamily="18" charset="-127"/>
              </a:endParaRPr>
            </a:p>
          </p:txBody>
        </p:sp>
      </p:grpSp>
      <p:grpSp>
        <p:nvGrpSpPr>
          <p:cNvPr id="68" name="Group 1">
            <a:extLst>
              <a:ext uri="{FF2B5EF4-FFF2-40B4-BE49-F238E27FC236}">
                <a16:creationId xmlns:a16="http://schemas.microsoft.com/office/drawing/2014/main" id="{E65C83B0-B4B1-514D-8FF7-218F492FC0D5}"/>
              </a:ext>
            </a:extLst>
          </p:cNvPr>
          <p:cNvGrpSpPr/>
          <p:nvPr/>
        </p:nvGrpSpPr>
        <p:grpSpPr>
          <a:xfrm>
            <a:off x="7103281" y="3135151"/>
            <a:ext cx="4741056" cy="1793013"/>
            <a:chOff x="7643100" y="3221310"/>
            <a:chExt cx="6671090" cy="1793013"/>
          </a:xfrm>
        </p:grpSpPr>
        <p:sp>
          <p:nvSpPr>
            <p:cNvPr id="69" name="TextBox 68">
              <a:extLst>
                <a:ext uri="{FF2B5EF4-FFF2-40B4-BE49-F238E27FC236}">
                  <a16:creationId xmlns:a16="http://schemas.microsoft.com/office/drawing/2014/main" id="{CB29E5E0-46F6-6C4B-A5AD-F0CC0B0B5E15}"/>
                </a:ext>
              </a:extLst>
            </p:cNvPr>
            <p:cNvSpPr txBox="1"/>
            <p:nvPr/>
          </p:nvSpPr>
          <p:spPr>
            <a:xfrm>
              <a:off x="7643100" y="3221310"/>
              <a:ext cx="6671089" cy="923330"/>
            </a:xfrm>
            <a:prstGeom prst="rect">
              <a:avLst/>
            </a:prstGeom>
            <a:noFill/>
          </p:spPr>
          <p:txBody>
            <a:bodyPr wrap="square" rtlCol="0">
              <a:spAutoFit/>
            </a:bodyPr>
            <a:lstStyle/>
            <a:p>
              <a:pPr marL="285750" indent="-285750">
                <a:buFontTx/>
                <a:buChar char="-"/>
              </a:pPr>
              <a:r>
                <a:rPr lang="en-US" altLang="ko-KR" dirty="0">
                  <a:solidFill>
                    <a:srgbClr val="2A4E76"/>
                  </a:solidFill>
                  <a:latin typeface="08SeoulNamsan L" panose="02020603020101020101" pitchFamily="18" charset="-127"/>
                  <a:ea typeface="08SeoulNamsan L" panose="02020603020101020101" pitchFamily="18" charset="-127"/>
                </a:rPr>
                <a:t>Receives a request from the user and provides the appropriate response</a:t>
              </a:r>
              <a:r>
                <a:rPr lang="ko-KR" altLang="ko-KR" dirty="0">
                  <a:solidFill>
                    <a:srgbClr val="2A4E76"/>
                  </a:solidFill>
                  <a:latin typeface="08SeoulNamsan L" panose="02020603020101020101" pitchFamily="18" charset="-127"/>
                  <a:ea typeface="08SeoulNamsan L" panose="02020603020101020101" pitchFamily="18" charset="-127"/>
                </a:rPr>
                <a:t> </a:t>
              </a:r>
              <a:endParaRPr lang="en-US" altLang="ko-KR" dirty="0">
                <a:solidFill>
                  <a:srgbClr val="2A4E76"/>
                </a:solidFill>
                <a:latin typeface="08SeoulNamsan L" panose="02020603020101020101" pitchFamily="18" charset="-127"/>
                <a:ea typeface="08SeoulNamsan L" panose="02020603020101020101" pitchFamily="18" charset="-127"/>
              </a:endParaRPr>
            </a:p>
            <a:p>
              <a:endParaRPr lang="ko-KR" altLang="en-US" dirty="0">
                <a:solidFill>
                  <a:srgbClr val="2A4E76"/>
                </a:solidFill>
                <a:latin typeface="08SeoulNamsan L" panose="02020603020101020101" pitchFamily="18" charset="-127"/>
                <a:ea typeface="08SeoulNamsan L" panose="02020603020101020101" pitchFamily="18" charset="-127"/>
              </a:endParaRPr>
            </a:p>
          </p:txBody>
        </p:sp>
        <p:sp>
          <p:nvSpPr>
            <p:cNvPr id="70" name="TextBox 69">
              <a:extLst>
                <a:ext uri="{FF2B5EF4-FFF2-40B4-BE49-F238E27FC236}">
                  <a16:creationId xmlns:a16="http://schemas.microsoft.com/office/drawing/2014/main" id="{08182047-EA46-874E-BB64-A5C30EF89DAF}"/>
                </a:ext>
              </a:extLst>
            </p:cNvPr>
            <p:cNvSpPr txBox="1"/>
            <p:nvPr/>
          </p:nvSpPr>
          <p:spPr>
            <a:xfrm>
              <a:off x="7650908" y="3822465"/>
              <a:ext cx="6663282" cy="954107"/>
            </a:xfrm>
            <a:prstGeom prst="rect">
              <a:avLst/>
            </a:prstGeom>
            <a:noFill/>
          </p:spPr>
          <p:txBody>
            <a:bodyPr wrap="square" rtlCol="0">
              <a:spAutoFit/>
            </a:bodyPr>
            <a:lstStyle/>
            <a:p>
              <a:pPr marL="285750" indent="-285750">
                <a:buFontTx/>
                <a:buChar char="-"/>
              </a:pPr>
              <a:r>
                <a:rPr lang="en-US" altLang="ko-KR" dirty="0">
                  <a:solidFill>
                    <a:srgbClr val="2A4E76"/>
                  </a:solidFill>
                  <a:latin typeface="08SeoulNamsan L" panose="02020603020101020101" pitchFamily="18" charset="-127"/>
                  <a:ea typeface="08SeoulNamsan L" panose="02020603020101020101" pitchFamily="18" charset="-127"/>
                </a:rPr>
                <a:t>Interacts with the Database in this process to find, create, update, and destroy data. </a:t>
              </a:r>
            </a:p>
            <a:p>
              <a:endParaRPr lang="ko-KR" altLang="en-US" dirty="0">
                <a:solidFill>
                  <a:srgbClr val="2A4E76"/>
                </a:solidFill>
                <a:latin typeface="08SeoulNamsan L" panose="02020603020101020101" pitchFamily="18" charset="-127"/>
                <a:ea typeface="08SeoulNamsan L" panose="02020603020101020101" pitchFamily="18" charset="-127"/>
              </a:endParaRPr>
            </a:p>
          </p:txBody>
        </p:sp>
        <p:sp>
          <p:nvSpPr>
            <p:cNvPr id="71" name="TextBox 70">
              <a:extLst>
                <a:ext uri="{FF2B5EF4-FFF2-40B4-BE49-F238E27FC236}">
                  <a16:creationId xmlns:a16="http://schemas.microsoft.com/office/drawing/2014/main" id="{B0EF7EA1-3642-2B4A-A840-CABA7AD84A0C}"/>
                </a:ext>
              </a:extLst>
            </p:cNvPr>
            <p:cNvSpPr txBox="1"/>
            <p:nvPr/>
          </p:nvSpPr>
          <p:spPr>
            <a:xfrm>
              <a:off x="7655519" y="4367992"/>
              <a:ext cx="5172508" cy="646331"/>
            </a:xfrm>
            <a:prstGeom prst="rect">
              <a:avLst/>
            </a:prstGeom>
            <a:noFill/>
          </p:spPr>
          <p:txBody>
            <a:bodyPr wrap="square" rtlCol="0">
              <a:spAutoFit/>
            </a:bodyPr>
            <a:lstStyle/>
            <a:p>
              <a:pPr marL="342900" indent="-342900">
                <a:buFontTx/>
                <a:buChar char="-"/>
              </a:pPr>
              <a:r>
                <a:rPr lang="en-US" altLang="ko-KR" dirty="0" err="1">
                  <a:solidFill>
                    <a:srgbClr val="2A4E76"/>
                  </a:solidFill>
                  <a:latin typeface="08SeoulNamsan L" panose="02020603020101020101" pitchFamily="18" charset="-127"/>
                  <a:ea typeface="08SeoulNamsan L" panose="02020603020101020101" pitchFamily="18" charset="-127"/>
                </a:rPr>
                <a:t>Javascript</a:t>
              </a:r>
              <a:r>
                <a:rPr lang="en-US" altLang="ko-KR" dirty="0">
                  <a:solidFill>
                    <a:srgbClr val="2A4E76"/>
                  </a:solidFill>
                  <a:latin typeface="08SeoulNamsan L" panose="02020603020101020101" pitchFamily="18" charset="-127"/>
                  <a:ea typeface="08SeoulNamsan L" panose="02020603020101020101" pitchFamily="18" charset="-127"/>
                </a:rPr>
                <a:t> and Node.js</a:t>
              </a:r>
            </a:p>
            <a:p>
              <a:endParaRPr lang="ko-KR" altLang="en-US" dirty="0">
                <a:solidFill>
                  <a:srgbClr val="2A4E76"/>
                </a:solidFill>
                <a:latin typeface="08SeoulNamsan L" panose="02020603020101020101" pitchFamily="18" charset="-127"/>
                <a:ea typeface="08SeoulNamsan L" panose="02020603020101020101" pitchFamily="18" charset="-127"/>
              </a:endParaRPr>
            </a:p>
          </p:txBody>
        </p:sp>
      </p:grpSp>
      <p:grpSp>
        <p:nvGrpSpPr>
          <p:cNvPr id="72" name="Group 1">
            <a:extLst>
              <a:ext uri="{FF2B5EF4-FFF2-40B4-BE49-F238E27FC236}">
                <a16:creationId xmlns:a16="http://schemas.microsoft.com/office/drawing/2014/main" id="{B0FC24A3-CB7F-3E46-A139-44BEE57D8F7D}"/>
              </a:ext>
            </a:extLst>
          </p:cNvPr>
          <p:cNvGrpSpPr/>
          <p:nvPr/>
        </p:nvGrpSpPr>
        <p:grpSpPr>
          <a:xfrm>
            <a:off x="7112106" y="5425999"/>
            <a:ext cx="5019129" cy="1253155"/>
            <a:chOff x="7655519" y="3691893"/>
            <a:chExt cx="7062365" cy="1253155"/>
          </a:xfrm>
        </p:grpSpPr>
        <p:sp>
          <p:nvSpPr>
            <p:cNvPr id="73" name="TextBox 72">
              <a:extLst>
                <a:ext uri="{FF2B5EF4-FFF2-40B4-BE49-F238E27FC236}">
                  <a16:creationId xmlns:a16="http://schemas.microsoft.com/office/drawing/2014/main" id="{B0C9BBB2-1F26-A64F-BA2B-19D136E4DE45}"/>
                </a:ext>
              </a:extLst>
            </p:cNvPr>
            <p:cNvSpPr txBox="1"/>
            <p:nvPr/>
          </p:nvSpPr>
          <p:spPr>
            <a:xfrm>
              <a:off x="7656899" y="3691893"/>
              <a:ext cx="7060985" cy="923330"/>
            </a:xfrm>
            <a:prstGeom prst="rect">
              <a:avLst/>
            </a:prstGeom>
            <a:noFill/>
          </p:spPr>
          <p:txBody>
            <a:bodyPr wrap="square" rtlCol="0">
              <a:spAutoFit/>
            </a:bodyPr>
            <a:lstStyle/>
            <a:p>
              <a:pPr marL="285750" indent="-285750">
                <a:buFontTx/>
                <a:buChar char="-"/>
              </a:pPr>
              <a:r>
                <a:rPr lang="en-US" altLang="ko-KR" dirty="0">
                  <a:solidFill>
                    <a:srgbClr val="2A4E76"/>
                  </a:solidFill>
                  <a:latin typeface="08SeoulNamsan L" panose="02020603020101020101" pitchFamily="18" charset="-127"/>
                  <a:ea typeface="08SeoulNamsan L" panose="02020603020101020101" pitchFamily="18" charset="-127"/>
                </a:rPr>
                <a:t>Receives the user’s request, forwards it to the server, processes the response</a:t>
              </a:r>
            </a:p>
            <a:p>
              <a:endParaRPr lang="en-US" altLang="ko-KR" dirty="0">
                <a:solidFill>
                  <a:srgbClr val="2A4E76"/>
                </a:solidFill>
                <a:latin typeface="08SeoulNamsan L" panose="02020603020101020101" pitchFamily="18" charset="-127"/>
                <a:ea typeface="08SeoulNamsan L" panose="02020603020101020101" pitchFamily="18" charset="-127"/>
              </a:endParaRPr>
            </a:p>
          </p:txBody>
        </p:sp>
        <p:sp>
          <p:nvSpPr>
            <p:cNvPr id="75" name="TextBox 74">
              <a:extLst>
                <a:ext uri="{FF2B5EF4-FFF2-40B4-BE49-F238E27FC236}">
                  <a16:creationId xmlns:a16="http://schemas.microsoft.com/office/drawing/2014/main" id="{DC92EA62-31BA-F14E-9E5E-CA2D8315883C}"/>
                </a:ext>
              </a:extLst>
            </p:cNvPr>
            <p:cNvSpPr txBox="1"/>
            <p:nvPr/>
          </p:nvSpPr>
          <p:spPr>
            <a:xfrm>
              <a:off x="7655519" y="4298717"/>
              <a:ext cx="5172508" cy="646331"/>
            </a:xfrm>
            <a:prstGeom prst="rect">
              <a:avLst/>
            </a:prstGeom>
            <a:noFill/>
          </p:spPr>
          <p:txBody>
            <a:bodyPr wrap="square" rtlCol="0">
              <a:spAutoFit/>
            </a:bodyPr>
            <a:lstStyle/>
            <a:p>
              <a:pPr marL="342900" indent="-342900">
                <a:buFontTx/>
                <a:buChar char="-"/>
              </a:pPr>
              <a:r>
                <a:rPr lang="en-US" altLang="ko-KR" dirty="0">
                  <a:solidFill>
                    <a:srgbClr val="2A4E76"/>
                  </a:solidFill>
                  <a:latin typeface="08SeoulNamsan L" panose="02020603020101020101" pitchFamily="18" charset="-127"/>
                  <a:ea typeface="08SeoulNamsan L" panose="02020603020101020101" pitchFamily="18" charset="-127"/>
                </a:rPr>
                <a:t>Play Builder</a:t>
              </a:r>
            </a:p>
            <a:p>
              <a:endParaRPr lang="ko-KR" altLang="en-US" dirty="0">
                <a:solidFill>
                  <a:srgbClr val="2A4E76"/>
                </a:solidFill>
                <a:latin typeface="08SeoulNamsan L" panose="02020603020101020101" pitchFamily="18" charset="-127"/>
                <a:ea typeface="08SeoulNamsan L" panose="02020603020101020101" pitchFamily="18" charset="-127"/>
              </a:endParaRPr>
            </a:p>
          </p:txBody>
        </p:sp>
      </p:grpSp>
    </p:spTree>
    <p:extLst>
      <p:ext uri="{BB962C8B-B14F-4D97-AF65-F5344CB8AC3E}">
        <p14:creationId xmlns:p14="http://schemas.microsoft.com/office/powerpoint/2010/main" val="158719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Directory Organization</a:t>
            </a:r>
            <a:endParaRPr lang="ko-KR" altLang="en-US" sz="3200" dirty="0">
              <a:solidFill>
                <a:srgbClr val="1F4E79"/>
              </a:solidFill>
              <a:latin typeface="Impact" panose="020B0806030902050204" pitchFamily="34" charset="0"/>
            </a:endParaRPr>
          </a:p>
        </p:txBody>
      </p:sp>
      <p:pic>
        <p:nvPicPr>
          <p:cNvPr id="17" name="그림 16">
            <a:extLst>
              <a:ext uri="{FF2B5EF4-FFF2-40B4-BE49-F238E27FC236}">
                <a16:creationId xmlns:a16="http://schemas.microsoft.com/office/drawing/2014/main" id="{790B2765-CB57-534D-9797-0FD13D9ACF16}"/>
              </a:ext>
            </a:extLst>
          </p:cNvPr>
          <p:cNvPicPr>
            <a:picLocks noChangeAspect="1"/>
          </p:cNvPicPr>
          <p:nvPr/>
        </p:nvPicPr>
        <p:blipFill rotWithShape="1">
          <a:blip r:embed="rId2"/>
          <a:srcRect l="7331" t="6143" r="3625" b="-926"/>
          <a:stretch/>
        </p:blipFill>
        <p:spPr>
          <a:xfrm>
            <a:off x="1659087" y="960550"/>
            <a:ext cx="2913492" cy="5372032"/>
          </a:xfrm>
          <a:prstGeom prst="rect">
            <a:avLst/>
          </a:prstGeom>
        </p:spPr>
      </p:pic>
      <p:sp>
        <p:nvSpPr>
          <p:cNvPr id="49" name="직각 삼각형 12">
            <a:extLst>
              <a:ext uri="{FF2B5EF4-FFF2-40B4-BE49-F238E27FC236}">
                <a16:creationId xmlns:a16="http://schemas.microsoft.com/office/drawing/2014/main" id="{671A663C-C7C2-B540-80F3-768347ED243A}"/>
              </a:ext>
            </a:extLst>
          </p:cNvPr>
          <p:cNvSpPr/>
          <p:nvPr/>
        </p:nvSpPr>
        <p:spPr>
          <a:xfrm flipH="1">
            <a:off x="6886936" y="4017860"/>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a:extLst>
              <a:ext uri="{FF2B5EF4-FFF2-40B4-BE49-F238E27FC236}">
                <a16:creationId xmlns:a16="http://schemas.microsoft.com/office/drawing/2014/main" id="{481B0C76-2DE3-FC4B-8028-3A8B3AE7CC24}"/>
              </a:ext>
            </a:extLst>
          </p:cNvPr>
          <p:cNvGrpSpPr/>
          <p:nvPr/>
        </p:nvGrpSpPr>
        <p:grpSpPr>
          <a:xfrm>
            <a:off x="6850360" y="174547"/>
            <a:ext cx="444303" cy="457708"/>
            <a:chOff x="4367662" y="2264213"/>
            <a:chExt cx="551579" cy="568221"/>
          </a:xfrm>
        </p:grpSpPr>
        <p:sp>
          <p:nvSpPr>
            <p:cNvPr id="51" name="타원 50">
              <a:extLst>
                <a:ext uri="{FF2B5EF4-FFF2-40B4-BE49-F238E27FC236}">
                  <a16:creationId xmlns:a16="http://schemas.microsoft.com/office/drawing/2014/main" id="{6808F51E-612F-8F41-994E-97A27E4F82AE}"/>
                </a:ext>
              </a:extLst>
            </p:cNvPr>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52" name="타원 51">
              <a:extLst>
                <a:ext uri="{FF2B5EF4-FFF2-40B4-BE49-F238E27FC236}">
                  <a16:creationId xmlns:a16="http://schemas.microsoft.com/office/drawing/2014/main" id="{B9232C30-8CAE-DD42-A888-BBEEC57858C0}"/>
                </a:ext>
              </a:extLst>
            </p:cNvPr>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53" name="타원 52">
              <a:extLst>
                <a:ext uri="{FF2B5EF4-FFF2-40B4-BE49-F238E27FC236}">
                  <a16:creationId xmlns:a16="http://schemas.microsoft.com/office/drawing/2014/main" id="{270462DC-1764-E045-8744-B0DD6A8B0207}"/>
                </a:ext>
              </a:extLst>
            </p:cNvPr>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grpSp>
      <p:sp>
        <p:nvSpPr>
          <p:cNvPr id="54" name="TextBox 53">
            <a:extLst>
              <a:ext uri="{FF2B5EF4-FFF2-40B4-BE49-F238E27FC236}">
                <a16:creationId xmlns:a16="http://schemas.microsoft.com/office/drawing/2014/main" id="{EBB55A95-D7E9-C14B-BEE0-7FAC359DFFFC}"/>
              </a:ext>
            </a:extLst>
          </p:cNvPr>
          <p:cNvSpPr txBox="1"/>
          <p:nvPr/>
        </p:nvSpPr>
        <p:spPr>
          <a:xfrm>
            <a:off x="6680057" y="1455489"/>
            <a:ext cx="3893475"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01 Front  </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55" name="TextBox 54">
            <a:extLst>
              <a:ext uri="{FF2B5EF4-FFF2-40B4-BE49-F238E27FC236}">
                <a16:creationId xmlns:a16="http://schemas.microsoft.com/office/drawing/2014/main" id="{D3A9D1AB-99D9-F64E-B082-45CF507D4FEA}"/>
              </a:ext>
            </a:extLst>
          </p:cNvPr>
          <p:cNvSpPr txBox="1"/>
          <p:nvPr/>
        </p:nvSpPr>
        <p:spPr>
          <a:xfrm>
            <a:off x="6690207" y="2558918"/>
            <a:ext cx="3403997"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02 Back</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grpSp>
        <p:nvGrpSpPr>
          <p:cNvPr id="56" name="그룹 59">
            <a:extLst>
              <a:ext uri="{FF2B5EF4-FFF2-40B4-BE49-F238E27FC236}">
                <a16:creationId xmlns:a16="http://schemas.microsoft.com/office/drawing/2014/main" id="{69D893D2-693D-AE4C-9898-CE03EB5337D8}"/>
              </a:ext>
            </a:extLst>
          </p:cNvPr>
          <p:cNvGrpSpPr/>
          <p:nvPr/>
        </p:nvGrpSpPr>
        <p:grpSpPr>
          <a:xfrm>
            <a:off x="10742061" y="5501243"/>
            <a:ext cx="444303" cy="457708"/>
            <a:chOff x="4367662" y="2264213"/>
            <a:chExt cx="551579" cy="568221"/>
          </a:xfrm>
        </p:grpSpPr>
        <p:sp>
          <p:nvSpPr>
            <p:cNvPr id="57" name="타원 60">
              <a:extLst>
                <a:ext uri="{FF2B5EF4-FFF2-40B4-BE49-F238E27FC236}">
                  <a16:creationId xmlns:a16="http://schemas.microsoft.com/office/drawing/2014/main" id="{FE7BB46B-7041-0543-96C4-6CF148B783A8}"/>
                </a:ext>
              </a:extLst>
            </p:cNvPr>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58" name="타원 61">
              <a:extLst>
                <a:ext uri="{FF2B5EF4-FFF2-40B4-BE49-F238E27FC236}">
                  <a16:creationId xmlns:a16="http://schemas.microsoft.com/office/drawing/2014/main" id="{E4A787AF-C69A-3744-86A9-5916DE37133E}"/>
                </a:ext>
              </a:extLst>
            </p:cNvPr>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sp>
          <p:nvSpPr>
            <p:cNvPr id="59" name="타원 62">
              <a:extLst>
                <a:ext uri="{FF2B5EF4-FFF2-40B4-BE49-F238E27FC236}">
                  <a16:creationId xmlns:a16="http://schemas.microsoft.com/office/drawing/2014/main" id="{82D3BD13-345D-934F-A240-E40C45B71038}"/>
                </a:ext>
              </a:extLst>
            </p:cNvPr>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2A4E76"/>
                </a:solidFill>
              </a:endParaRPr>
            </a:p>
          </p:txBody>
        </p:sp>
      </p:grpSp>
      <p:sp>
        <p:nvSpPr>
          <p:cNvPr id="60" name="TextBox 59">
            <a:extLst>
              <a:ext uri="{FF2B5EF4-FFF2-40B4-BE49-F238E27FC236}">
                <a16:creationId xmlns:a16="http://schemas.microsoft.com/office/drawing/2014/main" id="{E1482CC5-9F3B-8047-9353-B211AE8443D0}"/>
              </a:ext>
            </a:extLst>
          </p:cNvPr>
          <p:cNvSpPr txBox="1"/>
          <p:nvPr/>
        </p:nvSpPr>
        <p:spPr>
          <a:xfrm>
            <a:off x="6680057" y="3810933"/>
            <a:ext cx="3505644"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03 NUGU Play</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72" name="TextBox 71">
            <a:extLst>
              <a:ext uri="{FF2B5EF4-FFF2-40B4-BE49-F238E27FC236}">
                <a16:creationId xmlns:a16="http://schemas.microsoft.com/office/drawing/2014/main" id="{73F2A60F-3D54-CB4A-A920-B9D84B348193}"/>
              </a:ext>
            </a:extLst>
          </p:cNvPr>
          <p:cNvSpPr txBox="1"/>
          <p:nvPr/>
        </p:nvSpPr>
        <p:spPr>
          <a:xfrm>
            <a:off x="6690207" y="4985873"/>
            <a:ext cx="3505644"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04 Document</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Tree>
    <p:extLst>
      <p:ext uri="{BB962C8B-B14F-4D97-AF65-F5344CB8AC3E}">
        <p14:creationId xmlns:p14="http://schemas.microsoft.com/office/powerpoint/2010/main" val="155111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rot="10800000">
            <a:off x="4631933" y="3621541"/>
            <a:ext cx="444303" cy="457708"/>
            <a:chOff x="4367662" y="2264213"/>
            <a:chExt cx="551579" cy="568221"/>
          </a:xfrm>
        </p:grpSpPr>
        <p:sp>
          <p:nvSpPr>
            <p:cNvPr id="27" name="타원 26"/>
            <p:cNvSpPr/>
            <p:nvPr/>
          </p:nvSpPr>
          <p:spPr>
            <a:xfrm>
              <a:off x="4367662" y="2475696"/>
              <a:ext cx="356738" cy="356738"/>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764021" y="2334827"/>
              <a:ext cx="155220" cy="155220"/>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4546031" y="2264213"/>
              <a:ext cx="70301" cy="70301"/>
            </a:xfrm>
            <a:prstGeom prst="ellipse">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NUGU Speaker</a:t>
            </a:r>
            <a:endParaRPr lang="ko-KR" altLang="en-US" sz="3200" dirty="0">
              <a:solidFill>
                <a:srgbClr val="1F4E79"/>
              </a:solidFill>
              <a:latin typeface="Impact" panose="020B0806030902050204" pitchFamily="34" charset="0"/>
            </a:endParaRPr>
          </a:p>
        </p:txBody>
      </p:sp>
      <p:pic>
        <p:nvPicPr>
          <p:cNvPr id="2" name="그림 1">
            <a:hlinkClick r:id="rId2"/>
            <a:extLst>
              <a:ext uri="{FF2B5EF4-FFF2-40B4-BE49-F238E27FC236}">
                <a16:creationId xmlns:a16="http://schemas.microsoft.com/office/drawing/2014/main" id="{9A048C2B-E624-C640-AC99-E18E4C79E659}"/>
              </a:ext>
            </a:extLst>
          </p:cNvPr>
          <p:cNvPicPr>
            <a:picLocks noChangeAspect="1"/>
          </p:cNvPicPr>
          <p:nvPr/>
        </p:nvPicPr>
        <p:blipFill rotWithShape="1">
          <a:blip r:embed="rId3"/>
          <a:srcRect l="2934" t="6010" r="3777" b="3229"/>
          <a:stretch/>
        </p:blipFill>
        <p:spPr>
          <a:xfrm>
            <a:off x="9782449" y="285861"/>
            <a:ext cx="2002786" cy="666825"/>
          </a:xfrm>
          <a:prstGeom prst="rect">
            <a:avLst/>
          </a:prstGeom>
        </p:spPr>
      </p:pic>
      <p:sp>
        <p:nvSpPr>
          <p:cNvPr id="8" name="직사각형 7">
            <a:extLst>
              <a:ext uri="{FF2B5EF4-FFF2-40B4-BE49-F238E27FC236}">
                <a16:creationId xmlns:a16="http://schemas.microsoft.com/office/drawing/2014/main" id="{B5BF924A-5062-254C-889B-5CEDD8D7F2FB}"/>
              </a:ext>
            </a:extLst>
          </p:cNvPr>
          <p:cNvSpPr/>
          <p:nvPr/>
        </p:nvSpPr>
        <p:spPr>
          <a:xfrm>
            <a:off x="7309853" y="3429000"/>
            <a:ext cx="4296775" cy="923330"/>
          </a:xfrm>
          <a:prstGeom prst="rect">
            <a:avLst/>
          </a:prstGeom>
        </p:spPr>
        <p:txBody>
          <a:bodyPr wrap="square">
            <a:spAutoFit/>
          </a:bodyPr>
          <a:lstStyle/>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A</a:t>
            </a:r>
            <a:r>
              <a:rPr lang="en-US" altLang="ko-KR" dirty="0" err="1">
                <a:solidFill>
                  <a:schemeClr val="tx1">
                    <a:lumMod val="65000"/>
                    <a:lumOff val="35000"/>
                  </a:schemeClr>
                </a:solidFill>
                <a:latin typeface="08SeoulNamsan B" panose="02020603020101020101" pitchFamily="18" charset="-127"/>
                <a:ea typeface="08SeoulNamsan B" panose="02020603020101020101" pitchFamily="18" charset="-127"/>
              </a:rPr>
              <a:t>larm</a:t>
            </a:r>
            <a:r>
              <a:rPr lang="en-US" altLang="ko-KR" dirty="0">
                <a:solidFill>
                  <a:schemeClr val="tx1">
                    <a:lumMod val="65000"/>
                    <a:lumOff val="35000"/>
                  </a:schemeClr>
                </a:solidFill>
                <a:latin typeface="08SeoulNamsan B" panose="02020603020101020101" pitchFamily="18" charset="-127"/>
                <a:ea typeface="08SeoulNamsan B" panose="02020603020101020101" pitchFamily="18" charset="-127"/>
              </a:rPr>
              <a:t> </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setter could pass </a:t>
            </a:r>
            <a:r>
              <a:rPr lang="en" altLang="ko-KR" dirty="0" err="1">
                <a:solidFill>
                  <a:schemeClr val="tx1">
                    <a:lumMod val="65000"/>
                    <a:lumOff val="35000"/>
                  </a:schemeClr>
                </a:solidFill>
                <a:latin typeface="08SeoulNamsan B" panose="02020603020101020101" pitchFamily="18" charset="-127"/>
                <a:ea typeface="08SeoulNamsan B" panose="02020603020101020101" pitchFamily="18" charset="-127"/>
              </a:rPr>
              <a:t>alarmName</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 </a:t>
            </a:r>
            <a:r>
              <a:rPr lang="en" altLang="ko-KR" dirty="0" err="1">
                <a:solidFill>
                  <a:schemeClr val="tx1">
                    <a:lumMod val="65000"/>
                    <a:lumOff val="35000"/>
                  </a:schemeClr>
                </a:solidFill>
                <a:latin typeface="08SeoulNamsan B" panose="02020603020101020101" pitchFamily="18" charset="-127"/>
                <a:ea typeface="08SeoulNamsan B" panose="02020603020101020101" pitchFamily="18" charset="-127"/>
              </a:rPr>
              <a:t>medicineName</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 dosage, </a:t>
            </a:r>
            <a:r>
              <a:rPr lang="en" altLang="ko-KR" dirty="0" err="1">
                <a:solidFill>
                  <a:schemeClr val="tx1">
                    <a:lumMod val="65000"/>
                    <a:lumOff val="35000"/>
                  </a:schemeClr>
                </a:solidFill>
                <a:latin typeface="08SeoulNamsan B" panose="02020603020101020101" pitchFamily="18" charset="-127"/>
                <a:ea typeface="08SeoulNamsan B" panose="02020603020101020101" pitchFamily="18" charset="-127"/>
              </a:rPr>
              <a:t>endDate</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 and </a:t>
            </a:r>
            <a:r>
              <a:rPr lang="en" altLang="ko-KR" dirty="0" err="1">
                <a:solidFill>
                  <a:schemeClr val="tx1">
                    <a:lumMod val="65000"/>
                    <a:lumOff val="35000"/>
                  </a:schemeClr>
                </a:solidFill>
                <a:latin typeface="08SeoulNamsan B" panose="02020603020101020101" pitchFamily="18" charset="-127"/>
                <a:ea typeface="08SeoulNamsan B" panose="02020603020101020101" pitchFamily="18" charset="-127"/>
              </a:rPr>
              <a:t>alarmTime</a:t>
            </a: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 as utterance parameter.</a:t>
            </a:r>
            <a:endPar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sp>
        <p:nvSpPr>
          <p:cNvPr id="22" name="TextBox 21">
            <a:extLst>
              <a:ext uri="{FF2B5EF4-FFF2-40B4-BE49-F238E27FC236}">
                <a16:creationId xmlns:a16="http://schemas.microsoft.com/office/drawing/2014/main" id="{C708C63C-BA81-0043-A0FD-2E7C65FF7D4B}"/>
              </a:ext>
            </a:extLst>
          </p:cNvPr>
          <p:cNvSpPr txBox="1"/>
          <p:nvPr/>
        </p:nvSpPr>
        <p:spPr>
          <a:xfrm>
            <a:off x="7497970" y="2358316"/>
            <a:ext cx="3893475" cy="707886"/>
          </a:xfrm>
          <a:prstGeom prst="rect">
            <a:avLst/>
          </a:prstGeom>
          <a:noFill/>
        </p:spPr>
        <p:txBody>
          <a:bodyPr wrap="square" rtlCol="0">
            <a:spAutoFit/>
          </a:bodyPr>
          <a:lstStyle/>
          <a:p>
            <a:pPr algn="just"/>
            <a:r>
              <a:rPr lang="en-US" altLang="ko-KR" sz="4000" dirty="0">
                <a:solidFill>
                  <a:srgbClr val="2A4E76"/>
                </a:solidFill>
                <a:latin typeface="08SeoulNamsan EB" panose="02020603020101020101" pitchFamily="18" charset="-127"/>
                <a:ea typeface="08SeoulNamsan EB" panose="02020603020101020101" pitchFamily="18" charset="-127"/>
              </a:rPr>
              <a:t>01 Alarm Setter  </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23" name="TextBox 22">
            <a:extLst>
              <a:ext uri="{FF2B5EF4-FFF2-40B4-BE49-F238E27FC236}">
                <a16:creationId xmlns:a16="http://schemas.microsoft.com/office/drawing/2014/main" id="{7BC58C14-C579-4649-B3D1-0378B01C1039}"/>
              </a:ext>
            </a:extLst>
          </p:cNvPr>
          <p:cNvSpPr txBox="1"/>
          <p:nvPr/>
        </p:nvSpPr>
        <p:spPr>
          <a:xfrm>
            <a:off x="627534" y="5913504"/>
            <a:ext cx="10954870" cy="584775"/>
          </a:xfrm>
          <a:prstGeom prst="rect">
            <a:avLst/>
          </a:prstGeom>
          <a:noFill/>
        </p:spPr>
        <p:txBody>
          <a:bodyPr wrap="square" rtlCol="0">
            <a:spAutoFit/>
          </a:bodyPr>
          <a:lstStyle/>
          <a:p>
            <a:pPr algn="ctr"/>
            <a:r>
              <a:rPr lang="en-US" altLang="ko-KR" sz="3200" dirty="0">
                <a:solidFill>
                  <a:srgbClr val="FF0000"/>
                </a:solidFill>
                <a:latin typeface="08SeoulNamsan B" panose="02020603020101020101" pitchFamily="18" charset="-127"/>
                <a:ea typeface="08SeoulNamsan B" panose="02020603020101020101" pitchFamily="18" charset="-127"/>
              </a:rPr>
              <a:t>User ID </a:t>
            </a:r>
            <a:r>
              <a:rPr lang="en-US" altLang="ko-KR" sz="3200" dirty="0">
                <a:solidFill>
                  <a:schemeClr val="tx1">
                    <a:lumMod val="65000"/>
                    <a:lumOff val="35000"/>
                  </a:schemeClr>
                </a:solidFill>
                <a:latin typeface="08SeoulNamsan B" panose="02020603020101020101" pitchFamily="18" charset="-127"/>
                <a:ea typeface="08SeoulNamsan B" panose="02020603020101020101" pitchFamily="18" charset="-127"/>
              </a:rPr>
              <a:t>is asked in every </a:t>
            </a:r>
            <a:r>
              <a:rPr lang="en-US" altLang="ko-KR" sz="3200" dirty="0">
                <a:solidFill>
                  <a:srgbClr val="FF0000"/>
                </a:solidFill>
                <a:latin typeface="08SeoulNamsan B" panose="02020603020101020101" pitchFamily="18" charset="-127"/>
                <a:ea typeface="08SeoulNamsan B" panose="02020603020101020101" pitchFamily="18" charset="-127"/>
              </a:rPr>
              <a:t>NUGU use cases</a:t>
            </a:r>
            <a:endParaRPr lang="ko-KR" altLang="en-US" sz="3200" dirty="0">
              <a:solidFill>
                <a:srgbClr val="FF0000"/>
              </a:solidFill>
              <a:latin typeface="08SeoulNamsan B" panose="02020603020101020101" pitchFamily="18" charset="-127"/>
              <a:ea typeface="08SeoulNamsan B" panose="02020603020101020101" pitchFamily="18" charset="-127"/>
            </a:endParaRPr>
          </a:p>
        </p:txBody>
      </p:sp>
      <p:pic>
        <p:nvPicPr>
          <p:cNvPr id="9" name="그림 8">
            <a:extLst>
              <a:ext uri="{FF2B5EF4-FFF2-40B4-BE49-F238E27FC236}">
                <a16:creationId xmlns:a16="http://schemas.microsoft.com/office/drawing/2014/main" id="{FBF6F2B5-BC85-804A-83C5-B88625F1DD6A}"/>
              </a:ext>
            </a:extLst>
          </p:cNvPr>
          <p:cNvPicPr>
            <a:picLocks noChangeAspect="1"/>
          </p:cNvPicPr>
          <p:nvPr/>
        </p:nvPicPr>
        <p:blipFill>
          <a:blip r:embed="rId4"/>
          <a:stretch>
            <a:fillRect/>
          </a:stretch>
        </p:blipFill>
        <p:spPr>
          <a:xfrm>
            <a:off x="1280017" y="1846119"/>
            <a:ext cx="5870194" cy="3503676"/>
          </a:xfrm>
          <a:prstGeom prst="rect">
            <a:avLst/>
          </a:prstGeom>
        </p:spPr>
      </p:pic>
    </p:spTree>
    <p:extLst>
      <p:ext uri="{BB962C8B-B14F-4D97-AF65-F5344CB8AC3E}">
        <p14:creationId xmlns:p14="http://schemas.microsoft.com/office/powerpoint/2010/main" val="2153007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NUGU Speaker</a:t>
            </a:r>
            <a:endParaRPr lang="ko-KR" altLang="en-US" sz="3200" dirty="0">
              <a:solidFill>
                <a:srgbClr val="1F4E79"/>
              </a:solidFill>
              <a:latin typeface="Impact" panose="020B0806030902050204" pitchFamily="34" charset="0"/>
            </a:endParaRPr>
          </a:p>
        </p:txBody>
      </p:sp>
      <p:sp>
        <p:nvSpPr>
          <p:cNvPr id="19" name="TextBox 18">
            <a:extLst>
              <a:ext uri="{FF2B5EF4-FFF2-40B4-BE49-F238E27FC236}">
                <a16:creationId xmlns:a16="http://schemas.microsoft.com/office/drawing/2014/main" id="{206A6B58-56D4-F24A-ADD3-757215D2251C}"/>
              </a:ext>
            </a:extLst>
          </p:cNvPr>
          <p:cNvSpPr txBox="1"/>
          <p:nvPr/>
        </p:nvSpPr>
        <p:spPr>
          <a:xfrm>
            <a:off x="3245777" y="3483979"/>
            <a:ext cx="5700438" cy="707886"/>
          </a:xfrm>
          <a:prstGeom prst="rect">
            <a:avLst/>
          </a:prstGeom>
          <a:noFill/>
        </p:spPr>
        <p:txBody>
          <a:bodyPr wrap="square" rtlCol="0">
            <a:spAutoFit/>
          </a:bodyPr>
          <a:lstStyle/>
          <a:p>
            <a:pPr algn="ctr"/>
            <a:r>
              <a:rPr lang="en-US" altLang="ko-KR" sz="4000" dirty="0">
                <a:solidFill>
                  <a:srgbClr val="2A4E76"/>
                </a:solidFill>
                <a:latin typeface="08SeoulNamsan EB" panose="02020603020101020101" pitchFamily="18" charset="-127"/>
                <a:ea typeface="08SeoulNamsan EB" panose="02020603020101020101" pitchFamily="18" charset="-127"/>
              </a:rPr>
              <a:t>02 Medicine List Asker</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20" name="직사각형 19">
            <a:extLst>
              <a:ext uri="{FF2B5EF4-FFF2-40B4-BE49-F238E27FC236}">
                <a16:creationId xmlns:a16="http://schemas.microsoft.com/office/drawing/2014/main" id="{B552E2A1-6C49-4E47-B1C5-7A2E5545162D}"/>
              </a:ext>
            </a:extLst>
          </p:cNvPr>
          <p:cNvSpPr/>
          <p:nvPr/>
        </p:nvSpPr>
        <p:spPr>
          <a:xfrm>
            <a:off x="2850720" y="4476354"/>
            <a:ext cx="6490708" cy="1477328"/>
          </a:xfrm>
          <a:prstGeom prst="rect">
            <a:avLst/>
          </a:prstGeom>
        </p:spPr>
        <p:txBody>
          <a:bodyPr wrap="square">
            <a:spAutoFit/>
          </a:bodyPr>
          <a:lstStyle/>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This is the case in which the user wants to know the medicine list he or she has taking now. </a:t>
            </a:r>
          </a:p>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Depending on the utterance parameters, it responds by telling today’s medicine list, or medicine list for a specific date, or all medicine list.</a:t>
            </a:r>
            <a:endPar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pic>
        <p:nvPicPr>
          <p:cNvPr id="6" name="그림 5">
            <a:extLst>
              <a:ext uri="{FF2B5EF4-FFF2-40B4-BE49-F238E27FC236}">
                <a16:creationId xmlns:a16="http://schemas.microsoft.com/office/drawing/2014/main" id="{03C6FE93-E6BD-AA41-AE25-6DB35EBC7F15}"/>
              </a:ext>
            </a:extLst>
          </p:cNvPr>
          <p:cNvPicPr>
            <a:picLocks noChangeAspect="1"/>
          </p:cNvPicPr>
          <p:nvPr/>
        </p:nvPicPr>
        <p:blipFill>
          <a:blip r:embed="rId2"/>
          <a:stretch>
            <a:fillRect/>
          </a:stretch>
        </p:blipFill>
        <p:spPr>
          <a:xfrm>
            <a:off x="3245777" y="1150090"/>
            <a:ext cx="5870194" cy="1920875"/>
          </a:xfrm>
          <a:prstGeom prst="rect">
            <a:avLst/>
          </a:prstGeom>
        </p:spPr>
      </p:pic>
    </p:spTree>
    <p:extLst>
      <p:ext uri="{BB962C8B-B14F-4D97-AF65-F5344CB8AC3E}">
        <p14:creationId xmlns:p14="http://schemas.microsoft.com/office/powerpoint/2010/main" val="273105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2449" y="163286"/>
            <a:ext cx="11867103" cy="65314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각 삼각형 11"/>
          <p:cNvSpPr/>
          <p:nvPr/>
        </p:nvSpPr>
        <p:spPr>
          <a:xfrm flipH="1">
            <a:off x="162446" y="5428528"/>
            <a:ext cx="11867103" cy="124588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flipH="1">
            <a:off x="6886936" y="4132162"/>
            <a:ext cx="5142611" cy="2542253"/>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rot="10800000">
            <a:off x="162447" y="163285"/>
            <a:ext cx="11867103" cy="1727920"/>
            <a:chOff x="162447" y="2577829"/>
            <a:chExt cx="11867103" cy="1727920"/>
          </a:xfrm>
        </p:grpSpPr>
        <p:sp>
          <p:nvSpPr>
            <p:cNvPr id="14" name="직각 삼각형 13"/>
            <p:cNvSpPr/>
            <p:nvPr/>
          </p:nvSpPr>
          <p:spPr>
            <a:xfrm flipH="1">
              <a:off x="162447" y="3326078"/>
              <a:ext cx="11867103" cy="979671"/>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p:cNvSpPr/>
            <p:nvPr/>
          </p:nvSpPr>
          <p:spPr>
            <a:xfrm flipH="1">
              <a:off x="6967958" y="2577829"/>
              <a:ext cx="5061591" cy="1727919"/>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각 삼각형 17"/>
          <p:cNvSpPr/>
          <p:nvPr/>
        </p:nvSpPr>
        <p:spPr>
          <a:xfrm rot="10800000" flipH="1" flipV="1">
            <a:off x="162447" y="5995686"/>
            <a:ext cx="11867103" cy="678728"/>
          </a:xfrm>
          <a:prstGeom prst="rtTriangle">
            <a:avLst/>
          </a:prstGeom>
          <a:solidFill>
            <a:srgbClr val="1F4E79">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
            <a:extLst>
              <a:ext uri="{FF2B5EF4-FFF2-40B4-BE49-F238E27FC236}">
                <a16:creationId xmlns:a16="http://schemas.microsoft.com/office/drawing/2014/main" id="{3AF00B26-EF7F-485E-92D0-40912B7B2A58}"/>
              </a:ext>
            </a:extLst>
          </p:cNvPr>
          <p:cNvSpPr/>
          <p:nvPr/>
        </p:nvSpPr>
        <p:spPr>
          <a:xfrm>
            <a:off x="246887" y="247953"/>
            <a:ext cx="6251190" cy="584775"/>
          </a:xfrm>
          <a:prstGeom prst="rect">
            <a:avLst/>
          </a:prstGeom>
        </p:spPr>
        <p:txBody>
          <a:bodyPr wrap="square">
            <a:spAutoFit/>
          </a:bodyPr>
          <a:lstStyle/>
          <a:p>
            <a:r>
              <a:rPr lang="en-US" altLang="ko-KR" sz="3200" dirty="0">
                <a:solidFill>
                  <a:srgbClr val="1F4E79"/>
                </a:solidFill>
                <a:latin typeface="Impact" panose="020B0806030902050204" pitchFamily="34" charset="0"/>
              </a:rPr>
              <a:t>02   </a:t>
            </a:r>
            <a:r>
              <a:rPr lang="en-US" altLang="ko-KR" sz="3200" dirty="0" err="1">
                <a:solidFill>
                  <a:srgbClr val="1F4E79"/>
                </a:solidFill>
                <a:latin typeface="Impact" panose="020B0806030902050204" pitchFamily="34" charset="0"/>
              </a:rPr>
              <a:t>Mediger</a:t>
            </a:r>
            <a:r>
              <a:rPr lang="en-US" altLang="ko-KR" sz="3200" dirty="0">
                <a:solidFill>
                  <a:srgbClr val="1F4E79"/>
                </a:solidFill>
                <a:latin typeface="Impact" panose="020B0806030902050204" pitchFamily="34" charset="0"/>
              </a:rPr>
              <a:t> with NUGU Speaker</a:t>
            </a:r>
            <a:endParaRPr lang="ko-KR" altLang="en-US" sz="3200" dirty="0">
              <a:solidFill>
                <a:srgbClr val="1F4E79"/>
              </a:solidFill>
              <a:latin typeface="Impact" panose="020B0806030902050204" pitchFamily="34" charset="0"/>
            </a:endParaRPr>
          </a:p>
        </p:txBody>
      </p:sp>
      <p:sp>
        <p:nvSpPr>
          <p:cNvPr id="17" name="TextBox 16">
            <a:extLst>
              <a:ext uri="{FF2B5EF4-FFF2-40B4-BE49-F238E27FC236}">
                <a16:creationId xmlns:a16="http://schemas.microsoft.com/office/drawing/2014/main" id="{C7EF4767-4DD3-0949-B620-324642264FF9}"/>
              </a:ext>
            </a:extLst>
          </p:cNvPr>
          <p:cNvSpPr txBox="1"/>
          <p:nvPr/>
        </p:nvSpPr>
        <p:spPr>
          <a:xfrm>
            <a:off x="3263706" y="3382856"/>
            <a:ext cx="5700438" cy="707886"/>
          </a:xfrm>
          <a:prstGeom prst="rect">
            <a:avLst/>
          </a:prstGeom>
          <a:noFill/>
        </p:spPr>
        <p:txBody>
          <a:bodyPr wrap="square" rtlCol="0">
            <a:spAutoFit/>
          </a:bodyPr>
          <a:lstStyle/>
          <a:p>
            <a:pPr algn="ctr"/>
            <a:r>
              <a:rPr lang="en-US" altLang="ko-KR" sz="4000" dirty="0">
                <a:solidFill>
                  <a:srgbClr val="2A4E76"/>
                </a:solidFill>
                <a:latin typeface="08SeoulNamsan EB" panose="02020603020101020101" pitchFamily="18" charset="-127"/>
                <a:ea typeface="08SeoulNamsan EB" panose="02020603020101020101" pitchFamily="18" charset="-127"/>
              </a:rPr>
              <a:t>03 Alarm Asker</a:t>
            </a:r>
            <a:endParaRPr lang="ko-KR" altLang="en-US" sz="4000" dirty="0">
              <a:solidFill>
                <a:srgbClr val="2A4E76"/>
              </a:solidFill>
              <a:latin typeface="08SeoulNamsan EB" panose="02020603020101020101" pitchFamily="18" charset="-127"/>
              <a:ea typeface="08SeoulNamsan EB" panose="02020603020101020101" pitchFamily="18" charset="-127"/>
            </a:endParaRPr>
          </a:p>
        </p:txBody>
      </p:sp>
      <p:sp>
        <p:nvSpPr>
          <p:cNvPr id="2" name="직사각형 1">
            <a:extLst>
              <a:ext uri="{FF2B5EF4-FFF2-40B4-BE49-F238E27FC236}">
                <a16:creationId xmlns:a16="http://schemas.microsoft.com/office/drawing/2014/main" id="{157B659C-4FF6-0849-9DA6-F5E427F8CC6A}"/>
              </a:ext>
            </a:extLst>
          </p:cNvPr>
          <p:cNvSpPr/>
          <p:nvPr/>
        </p:nvSpPr>
        <p:spPr>
          <a:xfrm>
            <a:off x="3065925" y="4234779"/>
            <a:ext cx="6096000" cy="1477328"/>
          </a:xfrm>
          <a:prstGeom prst="rect">
            <a:avLst/>
          </a:prstGeom>
        </p:spPr>
        <p:txBody>
          <a:bodyPr>
            <a:spAutoFit/>
          </a:bodyPr>
          <a:lstStyle/>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This is the case in which NUGU notify the user of the medication to be taken. </a:t>
            </a:r>
          </a:p>
          <a:p>
            <a:pPr algn="ctr"/>
            <a:r>
              <a:rPr lang="en" altLang="ko-KR" dirty="0">
                <a:solidFill>
                  <a:schemeClr val="tx1">
                    <a:lumMod val="65000"/>
                    <a:lumOff val="35000"/>
                  </a:schemeClr>
                </a:solidFill>
                <a:latin typeface="08SeoulNamsan B" panose="02020603020101020101" pitchFamily="18" charset="-127"/>
                <a:ea typeface="08SeoulNamsan B" panose="02020603020101020101" pitchFamily="18" charset="-127"/>
              </a:rPr>
              <a:t>However, there is a limitation for implementing alarm function in NUGU Device. Therefore, the user should ask what medicine he or she would take now. </a:t>
            </a:r>
            <a:endParaRPr lang="ko-KR" altLang="en-US" dirty="0">
              <a:solidFill>
                <a:schemeClr val="tx1">
                  <a:lumMod val="65000"/>
                  <a:lumOff val="35000"/>
                </a:schemeClr>
              </a:solidFill>
              <a:latin typeface="08SeoulNamsan B" panose="02020603020101020101" pitchFamily="18" charset="-127"/>
              <a:ea typeface="08SeoulNamsan B" panose="02020603020101020101" pitchFamily="18" charset="-127"/>
            </a:endParaRPr>
          </a:p>
        </p:txBody>
      </p:sp>
      <p:pic>
        <p:nvPicPr>
          <p:cNvPr id="6" name="그림 5">
            <a:extLst>
              <a:ext uri="{FF2B5EF4-FFF2-40B4-BE49-F238E27FC236}">
                <a16:creationId xmlns:a16="http://schemas.microsoft.com/office/drawing/2014/main" id="{68F8D0AD-48AF-9749-BB5E-5F1AEA8BA7F0}"/>
              </a:ext>
            </a:extLst>
          </p:cNvPr>
          <p:cNvPicPr>
            <a:picLocks noChangeAspect="1"/>
          </p:cNvPicPr>
          <p:nvPr/>
        </p:nvPicPr>
        <p:blipFill>
          <a:blip r:embed="rId2"/>
          <a:stretch>
            <a:fillRect/>
          </a:stretch>
        </p:blipFill>
        <p:spPr>
          <a:xfrm>
            <a:off x="2888523" y="1607443"/>
            <a:ext cx="6414955" cy="1152832"/>
          </a:xfrm>
          <a:prstGeom prst="rect">
            <a:avLst/>
          </a:prstGeom>
        </p:spPr>
      </p:pic>
    </p:spTree>
    <p:extLst>
      <p:ext uri="{BB962C8B-B14F-4D97-AF65-F5344CB8AC3E}">
        <p14:creationId xmlns:p14="http://schemas.microsoft.com/office/powerpoint/2010/main" val="17738032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50800" dist="38100" dir="2700000" algn="tl" rotWithShape="0">
            <a:prstClr val="black">
              <a:alpha val="40000"/>
            </a:prst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4394</TotalTime>
  <Words>672</Words>
  <Application>Microsoft Macintosh PowerPoint</Application>
  <PresentationFormat>와이드스크린</PresentationFormat>
  <Paragraphs>93</Paragraphs>
  <Slides>22</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22</vt:i4>
      </vt:variant>
    </vt:vector>
  </HeadingPairs>
  <TitlesOfParts>
    <vt:vector size="34" baseType="lpstr">
      <vt:lpstr>08SeoulNamsan EB</vt:lpstr>
      <vt:lpstr>08SeoulNamsan L</vt:lpstr>
      <vt:lpstr>08서울남산체 B</vt:lpstr>
      <vt:lpstr>조선일보명조</vt:lpstr>
      <vt:lpstr>맑은 고딕</vt:lpstr>
      <vt:lpstr>08서울남산체 EB</vt:lpstr>
      <vt:lpstr>Arial</vt:lpstr>
      <vt:lpstr>ChosunilboNM</vt:lpstr>
      <vt:lpstr>08서울남산체 L</vt:lpstr>
      <vt:lpstr>08SeoulNamsan B</vt:lpstr>
      <vt:lpstr>Impact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윤상림</dc:creator>
  <cp:lastModifiedBy>Microsoft Office User</cp:lastModifiedBy>
  <cp:revision>179</cp:revision>
  <cp:lastPrinted>2019-12-12T07:12:30Z</cp:lastPrinted>
  <dcterms:created xsi:type="dcterms:W3CDTF">2017-05-16T08:04:19Z</dcterms:created>
  <dcterms:modified xsi:type="dcterms:W3CDTF">2019-12-12T08:10:01Z</dcterms:modified>
</cp:coreProperties>
</file>